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 id="2147483708" r:id="rId2"/>
  </p:sldMasterIdLst>
  <p:notesMasterIdLst>
    <p:notesMasterId r:id="rId26"/>
  </p:notesMasterIdLst>
  <p:handoutMasterIdLst>
    <p:handoutMasterId r:id="rId27"/>
  </p:handoutMasterIdLst>
  <p:sldIdLst>
    <p:sldId id="325" r:id="rId3"/>
    <p:sldId id="326" r:id="rId4"/>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Lst>
  <p:sldSz cx="9144000" cy="6858000" type="screen4x3"/>
  <p:notesSz cx="7010400" cy="9296400"/>
  <p:custDataLst>
    <p:tags r:id="rId28"/>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6667" autoAdjust="0"/>
  </p:normalViewPr>
  <p:slideViewPr>
    <p:cSldViewPr>
      <p:cViewPr varScale="1">
        <p:scale>
          <a:sx n="101" d="100"/>
          <a:sy n="101" d="100"/>
        </p:scale>
        <p:origin x="195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78"/>
    </p:cViewPr>
  </p:sorterViewPr>
  <p:notesViewPr>
    <p:cSldViewPr>
      <p:cViewPr>
        <p:scale>
          <a:sx n="75" d="100"/>
          <a:sy n="75" d="100"/>
        </p:scale>
        <p:origin x="-732" y="18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086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4720" y="4416426"/>
            <a:ext cx="5140960" cy="41830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dirty="0" smtClean="0"/>
              <a:t>Click to edit Master notes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051" name="Rectangle 3"/>
          <p:cNvSpPr>
            <a:spLocks noGrp="1" noRot="1" noChangeAspect="1" noChangeArrowheads="1" noTextEdit="1"/>
          </p:cNvSpPr>
          <p:nvPr>
            <p:ph type="sldImg" idx="2"/>
          </p:nvPr>
        </p:nvSpPr>
        <p:spPr bwMode="auto">
          <a:xfrm>
            <a:off x="1190625" y="703263"/>
            <a:ext cx="4630738" cy="3473450"/>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543040" y="8896350"/>
            <a:ext cx="395958" cy="306388"/>
          </a:xfrm>
          <a:prstGeom prst="rect">
            <a:avLst/>
          </a:prstGeom>
          <a:noFill/>
          <a:ln w="12700">
            <a:noFill/>
            <a:miter lim="800000"/>
            <a:headEnd/>
            <a:tailEnd/>
          </a:ln>
          <a:effectLst/>
        </p:spPr>
        <p:txBody>
          <a:bodyPr wrap="none" lIns="90488" tIns="44450" rIns="90488" bIns="44450" anchor="ctr">
            <a:spAutoFit/>
          </a:bodyPr>
          <a:lstStyle/>
          <a:p>
            <a:pPr algn="r"/>
            <a:fld id="{A6387FC2-3D27-4F52-9D76-628B6E360B66}" type="slidenum">
              <a:rPr lang="en-US" sz="1400">
                <a:latin typeface="Calibri" panose="020F0502020204030204" pitchFamily="34" charset="0"/>
              </a:rPr>
              <a:pPr algn="r"/>
              <a:t>‹#›</a:t>
            </a:fld>
            <a:endParaRPr lang="en-US" sz="1400" dirty="0">
              <a:latin typeface="Calibri" panose="020F0502020204030204" pitchFamily="34" charset="0"/>
            </a:endParaRPr>
          </a:p>
        </p:txBody>
      </p:sp>
    </p:spTree>
    <p:extLst>
      <p:ext uri="{BB962C8B-B14F-4D97-AF65-F5344CB8AC3E}">
        <p14:creationId xmlns:p14="http://schemas.microsoft.com/office/powerpoint/2010/main" val="16526491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dY699EXusk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nR82z0tzMdc"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nR82z0tzMdc"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factfinder2.census.gov/faces/nav/jsf/pages/index.x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fbi.gov/stats-services/crimestats" TargetMode="External"/><Relationship Id="rId5" Type="http://schemas.openxmlformats.org/officeDocument/2006/relationships/hyperlink" Target="http://www.healthstatus2020.com/" TargetMode="External"/><Relationship Id="rId4" Type="http://schemas.openxmlformats.org/officeDocument/2006/relationships/hyperlink" Target="http://fedstats.sites.usa.gov/"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4143587" y="9119173"/>
            <a:ext cx="3169920" cy="480388"/>
          </a:xfrm>
          <a:prstGeom prst="rect">
            <a:avLst/>
          </a:prstGeom>
        </p:spPr>
        <p:txBody>
          <a:bodyPr lIns="94851" tIns="47425" rIns="94851" bIns="47425"/>
          <a:lstStyle/>
          <a:p>
            <a:fld id="{3795C09E-89EC-472A-AE66-F0B7C1C553D3}" type="slidenum">
              <a:rPr lang="en-US" smtClean="0">
                <a:latin typeface="Calibri" panose="020F0502020204030204" pitchFamily="34" charset="0"/>
              </a:rPr>
              <a:pPr/>
              <a:t>1</a:t>
            </a:fld>
            <a:endParaRPr lang="en-US" dirty="0">
              <a:latin typeface="Calibri" panose="020F0502020204030204" pitchFamily="34" charset="0"/>
            </a:endParaRPr>
          </a:p>
        </p:txBody>
      </p:sp>
    </p:spTree>
    <p:extLst>
      <p:ext uri="{BB962C8B-B14F-4D97-AF65-F5344CB8AC3E}">
        <p14:creationId xmlns:p14="http://schemas.microsoft.com/office/powerpoint/2010/main" val="48665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1762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ea typeface="+mn-ea"/>
                <a:cs typeface="+mn-cs"/>
              </a:rPr>
              <a:t>For Undocumented Workers, It's Not-so-Sweet Home Alabama</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ea typeface="+mn-ea"/>
                <a:cs typeface="+mn-cs"/>
              </a:rPr>
              <a:t>https://www.youtube.com/watch?v=ZojJszoBXgI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smtClean="0">
                <a:solidFill>
                  <a:schemeClr val="tx1"/>
                </a:solidFill>
                <a:effectLst/>
                <a:ea typeface="+mn-ea"/>
                <a:cs typeface="+mn-cs"/>
              </a:rPr>
              <a:t>PBS </a:t>
            </a:r>
            <a:r>
              <a:rPr lang="en-US" sz="1200" b="0" i="0" kern="1200" dirty="0" err="1" smtClean="0">
                <a:solidFill>
                  <a:schemeClr val="tx1"/>
                </a:solidFill>
                <a:effectLst/>
                <a:ea typeface="+mn-ea"/>
                <a:cs typeface="+mn-cs"/>
              </a:rPr>
              <a:t>NewsHour</a:t>
            </a:r>
            <a:endParaRPr lang="en-US" sz="1200" b="0" i="0" kern="1200" dirty="0" smtClean="0">
              <a:solidFill>
                <a:schemeClr val="tx1"/>
              </a:solidFill>
              <a:effectLst/>
              <a:ea typeface="+mn-ea"/>
              <a:cs typeface="+mn-cs"/>
            </a:endParaRPr>
          </a:p>
          <a:p>
            <a:endParaRPr lang="en-US" dirty="0"/>
          </a:p>
        </p:txBody>
      </p:sp>
    </p:spTree>
    <p:extLst>
      <p:ext uri="{BB962C8B-B14F-4D97-AF65-F5344CB8AC3E}">
        <p14:creationId xmlns:p14="http://schemas.microsoft.com/office/powerpoint/2010/main" val="291459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414" y="8830660"/>
            <a:ext cx="2972098" cy="464205"/>
          </a:xfrm>
          <a:prstGeom prst="rect">
            <a:avLst/>
          </a:prstGeom>
        </p:spPr>
        <p:txBody>
          <a:bodyPr lIns="87304" tIns="43652" rIns="87304" bIns="43652"/>
          <a:lstStyle/>
          <a:p>
            <a:fld id="{3795C09E-89EC-472A-AE66-F0B7C1C553D3}" type="slidenum">
              <a:rPr lang="en-US" smtClean="0">
                <a:latin typeface="Calibri" panose="020F0502020204030204" pitchFamily="34" charset="0"/>
              </a:rPr>
              <a:pPr/>
              <a:t>5</a:t>
            </a:fld>
            <a:endParaRPr lang="en-US" dirty="0">
              <a:latin typeface="Calibri" panose="020F0502020204030204" pitchFamily="34" charset="0"/>
            </a:endParaRPr>
          </a:p>
        </p:txBody>
      </p:sp>
    </p:spTree>
    <p:extLst>
      <p:ext uri="{BB962C8B-B14F-4D97-AF65-F5344CB8AC3E}">
        <p14:creationId xmlns:p14="http://schemas.microsoft.com/office/powerpoint/2010/main" val="787802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35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Small group activity. Think of a topic that can be framed a variety of different ways. Using one problem (gun control, legalization of marijuana, climate change), assign small groups to take the perspective of distinct interest groups and come up with a definition of the problem.</a:t>
            </a:r>
          </a:p>
          <a:p>
            <a:endParaRPr lang="en-US" dirty="0"/>
          </a:p>
        </p:txBody>
      </p:sp>
      <p:sp>
        <p:nvSpPr>
          <p:cNvPr id="4" name="Slide Number Placeholder 3"/>
          <p:cNvSpPr>
            <a:spLocks noGrp="1"/>
          </p:cNvSpPr>
          <p:nvPr>
            <p:ph type="sldNum" sz="quarter" idx="10"/>
          </p:nvPr>
        </p:nvSpPr>
        <p:spPr>
          <a:xfrm>
            <a:off x="3884414" y="8830660"/>
            <a:ext cx="2972098" cy="464205"/>
          </a:xfrm>
          <a:prstGeom prst="rect">
            <a:avLst/>
          </a:prstGeom>
        </p:spPr>
        <p:txBody>
          <a:bodyPr lIns="87304" tIns="43652" rIns="87304" bIns="43652"/>
          <a:lstStyle/>
          <a:p>
            <a:pPr>
              <a:defRPr/>
            </a:pPr>
            <a:fld id="{D472A811-63A2-4CBF-A1C0-938723CF0714}" type="slidenum">
              <a:rPr lang="en-US" smtClean="0">
                <a:latin typeface="Calibri" panose="020F0502020204030204" pitchFamily="34" charset="0"/>
              </a:rPr>
              <a:pPr>
                <a:defRPr/>
              </a:pPr>
              <a:t>9</a:t>
            </a:fld>
            <a:endParaRPr lang="en-US" dirty="0">
              <a:latin typeface="Calibri" panose="020F0502020204030204" pitchFamily="34" charset="0"/>
            </a:endParaRPr>
          </a:p>
        </p:txBody>
      </p:sp>
    </p:spTree>
    <p:extLst>
      <p:ext uri="{BB962C8B-B14F-4D97-AF65-F5344CB8AC3E}">
        <p14:creationId xmlns:p14="http://schemas.microsoft.com/office/powerpoint/2010/main" val="2906871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2125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Small group activity. As a class, develop a list of five public problems or issues that are important to you. These can range from local, state, to federal concerns. In small groups, come up with some possible operational measures of each problem. Explore the proximate</a:t>
            </a:r>
            <a:r>
              <a:rPr lang="en-US" sz="1200" kern="1200" baseline="0" dirty="0" smtClean="0">
                <a:solidFill>
                  <a:schemeClr val="tx1"/>
                </a:solidFill>
                <a:effectLst/>
                <a:ea typeface="+mn-ea"/>
                <a:cs typeface="+mn-cs"/>
              </a:rPr>
              <a:t> and </a:t>
            </a:r>
            <a:r>
              <a:rPr lang="en-US" sz="1200" kern="1200" dirty="0" smtClean="0">
                <a:solidFill>
                  <a:schemeClr val="tx1"/>
                </a:solidFill>
                <a:effectLst/>
                <a:ea typeface="+mn-ea"/>
                <a:cs typeface="+mn-cs"/>
              </a:rPr>
              <a:t>root causes</a:t>
            </a:r>
            <a:r>
              <a:rPr lang="en-US" sz="1200" kern="1200" baseline="0" dirty="0" smtClean="0">
                <a:solidFill>
                  <a:schemeClr val="tx1"/>
                </a:solidFill>
                <a:effectLst/>
                <a:ea typeface="+mn-ea"/>
                <a:cs typeface="+mn-cs"/>
              </a:rPr>
              <a:t> of this problem. </a:t>
            </a:r>
            <a:r>
              <a:rPr lang="en-US" sz="1200" kern="1200" dirty="0" smtClean="0">
                <a:solidFill>
                  <a:schemeClr val="tx1"/>
                </a:solidFill>
                <a:effectLst/>
                <a:ea typeface="+mn-ea"/>
                <a:cs typeface="+mn-cs"/>
              </a:rPr>
              <a:t>  </a:t>
            </a:r>
          </a:p>
          <a:p>
            <a:endParaRPr lang="en-US" dirty="0"/>
          </a:p>
        </p:txBody>
      </p:sp>
    </p:spTree>
    <p:extLst>
      <p:ext uri="{BB962C8B-B14F-4D97-AF65-F5344CB8AC3E}">
        <p14:creationId xmlns:p14="http://schemas.microsoft.com/office/powerpoint/2010/main" val="2678855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u="sng" kern="1200" dirty="0" smtClean="0">
              <a:solidFill>
                <a:schemeClr val="tx1"/>
              </a:solidFill>
              <a:effectLst/>
              <a:ea typeface="+mn-ea"/>
              <a:cs typeface="+mn-cs"/>
            </a:endParaRPr>
          </a:p>
        </p:txBody>
      </p:sp>
    </p:spTree>
    <p:extLst>
      <p:ext uri="{BB962C8B-B14F-4D97-AF65-F5344CB8AC3E}">
        <p14:creationId xmlns:p14="http://schemas.microsoft.com/office/powerpoint/2010/main" val="380971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https://www.youtube.com/watch?v=UpxMp1Q7x8c  </a:t>
            </a:r>
            <a:endParaRPr lang="en-US" dirty="0"/>
          </a:p>
        </p:txBody>
      </p:sp>
    </p:spTree>
    <p:extLst>
      <p:ext uri="{BB962C8B-B14F-4D97-AF65-F5344CB8AC3E}">
        <p14:creationId xmlns:p14="http://schemas.microsoft.com/office/powerpoint/2010/main" val="237356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a:t>
            </a:r>
            <a:r>
              <a:rPr lang="en-US" baseline="0" dirty="0" smtClean="0"/>
              <a:t>  https://www.youtube.com/watch?v=I9hdkDTaQWU</a:t>
            </a:r>
          </a:p>
        </p:txBody>
      </p:sp>
    </p:spTree>
    <p:extLst>
      <p:ext uri="{BB962C8B-B14F-4D97-AF65-F5344CB8AC3E}">
        <p14:creationId xmlns:p14="http://schemas.microsoft.com/office/powerpoint/2010/main" val="3310098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https://www.youtube.com/watch?v=dY699EXusks</a:t>
            </a:r>
            <a:r>
              <a:rPr lang="en-US" sz="1200" kern="1200" dirty="0" smtClean="0">
                <a:solidFill>
                  <a:schemeClr val="tx1"/>
                </a:solidFill>
                <a:effectLst/>
                <a:ea typeface="+mn-ea"/>
                <a:cs typeface="+mn-cs"/>
              </a:rPr>
              <a:t> “Spring Break Danger: Binge Drinking.”   ABC News.  March 15, 2013.  For use with the discussion of binge drinking. (Time 5:21)</a:t>
            </a:r>
          </a:p>
          <a:p>
            <a:endParaRPr lang="en-US" dirty="0"/>
          </a:p>
        </p:txBody>
      </p:sp>
    </p:spTree>
    <p:extLst>
      <p:ext uri="{BB962C8B-B14F-4D97-AF65-F5344CB8AC3E}">
        <p14:creationId xmlns:p14="http://schemas.microsoft.com/office/powerpoint/2010/main" val="2889753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ea typeface="+mn-ea"/>
                <a:cs typeface="+mn-cs"/>
                <a:hlinkClick r:id="rId3"/>
              </a:rPr>
              <a:t>https://www.youtube.com/watch?v=nR82z0tzMdc</a:t>
            </a:r>
            <a:r>
              <a:rPr lang="en-US" sz="1200" kern="1200" dirty="0" smtClean="0">
                <a:solidFill>
                  <a:schemeClr val="tx1"/>
                </a:solidFill>
                <a:effectLst/>
                <a:ea typeface="+mn-ea"/>
                <a:cs typeface="+mn-cs"/>
              </a:rPr>
              <a:t> </a:t>
            </a:r>
          </a:p>
          <a:p>
            <a:endParaRPr lang="en-US" sz="1200" kern="1200" dirty="0" smtClean="0">
              <a:solidFill>
                <a:schemeClr val="tx1"/>
              </a:solidFill>
              <a:effectLst/>
              <a:ea typeface="+mn-ea"/>
              <a:cs typeface="+mn-cs"/>
            </a:endParaRPr>
          </a:p>
        </p:txBody>
      </p:sp>
    </p:spTree>
    <p:extLst>
      <p:ext uri="{BB962C8B-B14F-4D97-AF65-F5344CB8AC3E}">
        <p14:creationId xmlns:p14="http://schemas.microsoft.com/office/powerpoint/2010/main" val="690518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https://www.youtube.com/watch?v=nR82z0tzMdc</a:t>
            </a:r>
            <a:r>
              <a:rPr lang="en-US" sz="1200" kern="1200" dirty="0" smtClean="0">
                <a:solidFill>
                  <a:schemeClr val="tx1"/>
                </a:solidFill>
                <a:effectLst/>
                <a:ea typeface="+mn-ea"/>
                <a:cs typeface="+mn-cs"/>
              </a:rPr>
              <a:t>  “Texting Teen Driver Convicted of Homicide.”  June 6, 2012. ABC News story about a homicide due to texting while driving. (Time: 2:53)</a:t>
            </a:r>
          </a:p>
          <a:p>
            <a:endParaRPr lang="en-US" dirty="0"/>
          </a:p>
        </p:txBody>
      </p:sp>
    </p:spTree>
    <p:extLst>
      <p:ext uri="{BB962C8B-B14F-4D97-AF65-F5344CB8AC3E}">
        <p14:creationId xmlns:p14="http://schemas.microsoft.com/office/powerpoint/2010/main" val="2293739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90000"/>
              </a:lnSpc>
              <a:defRPr/>
            </a:pPr>
            <a:r>
              <a:rPr lang="en-US" sz="2600" dirty="0" smtClean="0">
                <a:solidFill>
                  <a:schemeClr val="bg1"/>
                </a:solidFill>
                <a:hlinkClick r:id="rId3"/>
              </a:rPr>
              <a:t>Census</a:t>
            </a:r>
            <a:r>
              <a:rPr lang="en-US" sz="2600" dirty="0" smtClean="0">
                <a:solidFill>
                  <a:schemeClr val="bg1"/>
                </a:solidFill>
              </a:rPr>
              <a:t>: http://factfinder2.census.gov/faces/nav/jsf/pages/index.xhtml  </a:t>
            </a:r>
          </a:p>
          <a:p>
            <a:pPr marL="457200" marR="0" lvl="1" indent="0" algn="l" defTabSz="914400" rtl="0" eaLnBrk="0" fontAlgn="base" latinLnBrk="0" hangingPunct="0">
              <a:lnSpc>
                <a:spcPct val="90000"/>
              </a:lnSpc>
              <a:spcBef>
                <a:spcPct val="30000"/>
              </a:spcBef>
              <a:spcAft>
                <a:spcPct val="0"/>
              </a:spcAft>
              <a:buClrTx/>
              <a:buSzTx/>
              <a:buFontTx/>
              <a:buNone/>
              <a:tabLst/>
              <a:defRPr/>
            </a:pPr>
            <a:r>
              <a:rPr lang="en-US" sz="2600" dirty="0" smtClean="0">
                <a:solidFill>
                  <a:schemeClr val="bg1"/>
                </a:solidFill>
                <a:hlinkClick r:id="rId4"/>
              </a:rPr>
              <a:t>FedStats</a:t>
            </a:r>
            <a:r>
              <a:rPr lang="en-US" sz="2600" dirty="0" smtClean="0">
                <a:solidFill>
                  <a:schemeClr val="bg1"/>
                </a:solidFill>
              </a:rPr>
              <a:t>: http://fedstats.sites.usa.gov/  </a:t>
            </a:r>
          </a:p>
          <a:p>
            <a:pPr lvl="1">
              <a:defRPr/>
            </a:pPr>
            <a:r>
              <a:rPr lang="en-US" sz="2600" dirty="0" smtClean="0">
                <a:solidFill>
                  <a:schemeClr val="bg1"/>
                </a:solidFill>
                <a:hlinkClick r:id="rId5"/>
              </a:rPr>
              <a:t>Women’s Health Data</a:t>
            </a:r>
            <a:r>
              <a:rPr lang="en-US" sz="2600" dirty="0" smtClean="0">
                <a:solidFill>
                  <a:schemeClr val="bg1"/>
                </a:solidFill>
              </a:rPr>
              <a:t>: http://www.healthstatus2020.com/</a:t>
            </a:r>
          </a:p>
          <a:p>
            <a:pPr lvl="1">
              <a:defRPr/>
            </a:pPr>
            <a:r>
              <a:rPr lang="en-US" sz="2600" dirty="0" smtClean="0">
                <a:solidFill>
                  <a:schemeClr val="bg1"/>
                </a:solidFill>
                <a:hlinkClick r:id="rId6"/>
              </a:rPr>
              <a:t>Crime Statistics</a:t>
            </a:r>
            <a:r>
              <a:rPr lang="en-US" sz="2600" dirty="0" smtClean="0">
                <a:solidFill>
                  <a:schemeClr val="bg1"/>
                </a:solidFill>
              </a:rPr>
              <a:t>: http://www.fbi.gov/stats-services/crimestats</a:t>
            </a:r>
          </a:p>
        </p:txBody>
      </p:sp>
    </p:spTree>
    <p:extLst>
      <p:ext uri="{BB962C8B-B14F-4D97-AF65-F5344CB8AC3E}">
        <p14:creationId xmlns:p14="http://schemas.microsoft.com/office/powerpoint/2010/main" val="1282222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Discussion: How can you tell a “credible” source? What do you look for?   </a:t>
            </a:r>
          </a:p>
          <a:p>
            <a:endParaRPr lang="en-US" dirty="0"/>
          </a:p>
        </p:txBody>
      </p:sp>
    </p:spTree>
    <p:extLst>
      <p:ext uri="{BB962C8B-B14F-4D97-AF65-F5344CB8AC3E}">
        <p14:creationId xmlns:p14="http://schemas.microsoft.com/office/powerpoint/2010/main" val="2146454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28650" y="1"/>
            <a:ext cx="7886700" cy="1295400"/>
          </a:xfrm>
          <a:prstGeom prst="rect">
            <a:avLst/>
          </a:prstGeom>
        </p:spPr>
        <p:txBody>
          <a:bodyPr anchor="ct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3200"/>
            </a:lvl1pPr>
            <a:lvl2pPr>
              <a:defRPr sz="2800"/>
            </a:lvl2pPr>
            <a:lvl3pPr>
              <a:defRPr sz="24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2674602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a:prstGeom prst="rect">
            <a:avLst/>
          </a:prstGeo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Calibri" panose="020F0502020204030204" pitchFamily="34" charset="0"/>
              </a:defRPr>
            </a:lvl1pPr>
          </a:lstStyle>
          <a:p>
            <a:r>
              <a:rPr lang="en-US" dirty="0" smtClean="0"/>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
        <p:nvSpPr>
          <p:cNvPr id="9"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0"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1867367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295400"/>
          </a:xfrm>
          <a:prstGeom prst="rect">
            <a:avLst/>
          </a:prstGeom>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663466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
            <a:ext cx="7886700" cy="1295400"/>
          </a:xfrm>
          <a:prstGeom prst="rect">
            <a:avLst/>
          </a:prstGeom>
        </p:spPr>
        <p:txBody>
          <a:bodyPr anchor="ct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1"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4904585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a:prstGeom prst="rect">
            <a:avLst/>
          </a:prstGeom>
        </p:spPr>
        <p:txBody>
          <a:bodyPr anchor="ctr"/>
          <a:lstStyle/>
          <a:p>
            <a:r>
              <a:rPr lang="en-US" smtClean="0"/>
              <a:t>Click to edit Master title style</a:t>
            </a:r>
            <a:endParaRPr lang="en-US" dirty="0"/>
          </a:p>
        </p:txBody>
      </p:sp>
      <p:sp>
        <p:nvSpPr>
          <p:cNvPr id="6"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7"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6984914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0091559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97978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121110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25111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a:prstGeom prst="rect">
            <a:avLst/>
          </a:prstGeo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74140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a:prstGeom prst="rect">
            <a:avLst/>
          </a:prstGeo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3"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451424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a:prstGeom prst="rect">
            <a:avLst/>
          </a:prstGeo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163873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044687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0121"/>
            <a:ext cx="7886700" cy="1325563"/>
          </a:xfrm>
          <a:prstGeom prst="rect">
            <a:avLst/>
          </a:prstGeom>
        </p:spPr>
        <p:txBody>
          <a:bodyPr anchor="ct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865037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769557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933346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48520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0" y="1371600"/>
            <a:ext cx="9144000" cy="1325563"/>
          </a:xfrm>
          <a:effectLst>
            <a:outerShdw blurRad="50800" dist="38100" dir="5400000" algn="t" rotWithShape="0">
              <a:prstClr val="black">
                <a:alpha val="40000"/>
              </a:prstClr>
            </a:outerShdw>
          </a:effectLst>
        </p:spPr>
        <p:txBody>
          <a:bodyPr/>
          <a:lstStyle>
            <a:lvl1pPr algn="ctr">
              <a:defRPr b="1">
                <a:solidFill>
                  <a:srgbClr val="0070C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40000" y="2971799"/>
            <a:ext cx="7675350" cy="3205163"/>
          </a:xfrm>
        </p:spPr>
        <p:txBody>
          <a:bodyPr>
            <a:normAutofit/>
          </a:bodyPr>
          <a:lstStyle>
            <a:lvl1pPr marL="0" indent="0" algn="ctr">
              <a:buNone/>
              <a:defRPr sz="3600" b="1">
                <a:solidFill>
                  <a:schemeClr val="bg1"/>
                </a:solidFill>
              </a:defRPr>
            </a:lvl1pPr>
          </a:lstStyle>
          <a:p>
            <a:pPr lvl="0"/>
            <a:r>
              <a:rPr lang="en-US" dirty="0" smtClean="0"/>
              <a:t>Click to edit Master text styles</a:t>
            </a:r>
          </a:p>
        </p:txBody>
      </p:sp>
      <p:sp>
        <p:nvSpPr>
          <p:cNvPr id="10" name="Rectangle 9"/>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2"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423971332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9"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0"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
        <p:nvSpPr>
          <p:cNvPr id="6" name="Title 1"/>
          <p:cNvSpPr>
            <a:spLocks noGrp="1"/>
          </p:cNvSpPr>
          <p:nvPr>
            <p:ph type="title"/>
          </p:nvPr>
        </p:nvSpPr>
        <p:spPr>
          <a:xfrm>
            <a:off x="628650" y="2286000"/>
            <a:ext cx="7886700" cy="2111829"/>
          </a:xfrm>
          <a:prstGeom prst="rect">
            <a:avLst/>
          </a:prstGeom>
          <a:effectLst>
            <a:outerShdw blurRad="50800" dist="38100" dir="8100000" algn="tr" rotWithShape="0">
              <a:prstClr val="black">
                <a:alpha val="40000"/>
              </a:prstClr>
            </a:outerShdw>
          </a:effectLst>
        </p:spPr>
        <p:txBody>
          <a:bodyPr anchor="ctr"/>
          <a:lstStyle>
            <a:lvl1pPr algn="ctr">
              <a:defRPr sz="46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247811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Rectangle 16"/>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p:cNvSpPr/>
          <p:nvPr userDrawn="1"/>
        </p:nvSpPr>
        <p:spPr>
          <a:xfrm>
            <a:off x="0" y="-1"/>
            <a:ext cx="9144000" cy="1270681"/>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Footer Placeholder 4"/>
          <p:cNvSpPr>
            <a:spLocks noGrp="1"/>
          </p:cNvSpPr>
          <p:nvPr>
            <p:ph type="ftr" sz="quarter" idx="3"/>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smtClean="0"/>
              <a:t>Kraft</a:t>
            </a:r>
            <a:r>
              <a:rPr lang="en-US" dirty="0" smtClean="0"/>
              <a:t> and Furlong, Public Policy, 6e, </a:t>
            </a:r>
            <a:r>
              <a:rPr lang="en-IN" dirty="0" smtClean="0"/>
              <a:t>SAGE Publishing, 2018. </a:t>
            </a:r>
            <a:endParaRPr lang="en-US" dirty="0"/>
          </a:p>
        </p:txBody>
      </p:sp>
      <p:sp>
        <p:nvSpPr>
          <p:cNvPr id="20" name="Slide Number Placeholder 5"/>
          <p:cNvSpPr>
            <a:spLocks noGrp="1"/>
          </p:cNvSpPr>
          <p:nvPr>
            <p:ph type="sldNum" sz="quarter" idx="4"/>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749605776"/>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1621"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3195343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Lst>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ZojJszoBXgI"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hyperlink" Target="https://www.youtube.com/watch?v=6p0HyjtfaMg"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hyperlink" Target="https://www.youtube.com/watch?v=I9hdkDTaQWU"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1n0LpXwtN0w"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hyperlink" Target="https://www.youtube.com/watch?v=95PwCpFI4t8"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nR82z0tzMdc"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www.fbi.gov/stats-services/crimestats" TargetMode="Externa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hyperlink" Target="http://www.healthstatus2020.com/" TargetMode="External"/><Relationship Id="rId5" Type="http://schemas.openxmlformats.org/officeDocument/2006/relationships/hyperlink" Target="http://fedstats.sites.usa.gov/" TargetMode="External"/><Relationship Id="rId4" Type="http://schemas.openxmlformats.org/officeDocument/2006/relationships/hyperlink" Target="http://factfinder2.census.gov/faces/nav/jsf/pages/index.xhtml"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02012240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b="1" dirty="0" smtClean="0">
                <a:solidFill>
                  <a:schemeClr val="bg1"/>
                </a:solidFill>
              </a:rPr>
              <a:t>Introduction </a:t>
            </a:r>
            <a:endParaRPr lang="en-US" b="1" dirty="0">
              <a:solidFill>
                <a:schemeClr val="bg1"/>
              </a:solidFill>
            </a:endParaRPr>
          </a:p>
        </p:txBody>
      </p:sp>
      <p:sp>
        <p:nvSpPr>
          <p:cNvPr id="10243" name="Rectangle 3"/>
          <p:cNvSpPr>
            <a:spLocks noGrp="1" noChangeArrowheads="1"/>
          </p:cNvSpPr>
          <p:nvPr>
            <p:ph idx="1"/>
          </p:nvPr>
        </p:nvSpPr>
        <p:spPr>
          <a:noFill/>
          <a:ln>
            <a:noFill/>
          </a:ln>
        </p:spPr>
        <p:txBody>
          <a:bodyPr>
            <a:normAutofit/>
          </a:bodyPr>
          <a:lstStyle/>
          <a:p>
            <a:pPr>
              <a:defRPr/>
            </a:pPr>
            <a:r>
              <a:rPr lang="en-US" sz="3200" b="1" dirty="0" smtClean="0">
                <a:solidFill>
                  <a:schemeClr val="bg1"/>
                </a:solidFill>
              </a:rPr>
              <a:t>What’s involved in policy analysis?</a:t>
            </a:r>
          </a:p>
          <a:p>
            <a:pPr>
              <a:defRPr/>
            </a:pPr>
            <a:r>
              <a:rPr lang="en-US" sz="3200" b="1" dirty="0" smtClean="0">
                <a:solidFill>
                  <a:schemeClr val="bg1"/>
                </a:solidFill>
              </a:rPr>
              <a:t>How do policymakers  analyze a problem?</a:t>
            </a:r>
          </a:p>
          <a:p>
            <a:pPr>
              <a:defRPr/>
            </a:pPr>
            <a:r>
              <a:rPr lang="en-US" sz="3200" b="1" dirty="0" smtClean="0">
                <a:solidFill>
                  <a:schemeClr val="bg1"/>
                </a:solidFill>
              </a:rPr>
              <a:t>What policy actions can government take, and what policy instruments are used? </a:t>
            </a:r>
          </a:p>
          <a:p>
            <a:pPr>
              <a:defRPr/>
            </a:pPr>
            <a:r>
              <a:rPr lang="en-US" sz="3200" b="1" dirty="0" smtClean="0">
                <a:solidFill>
                  <a:schemeClr val="bg1"/>
                </a:solidFill>
              </a:rPr>
              <a:t>What are some innovative ways to develop policy? </a:t>
            </a: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2</a:t>
            </a:fld>
            <a:endParaRPr lang="en-US" dirty="0"/>
          </a:p>
        </p:txBody>
      </p:sp>
    </p:spTree>
    <p:custDataLst>
      <p:tags r:id="rId1"/>
    </p:custDataLst>
    <p:extLst>
      <p:ext uri="{BB962C8B-B14F-4D97-AF65-F5344CB8AC3E}">
        <p14:creationId xmlns:p14="http://schemas.microsoft.com/office/powerpoint/2010/main" val="4092368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Alabama’s Immigration Law</a:t>
            </a:r>
            <a:endParaRPr lang="en-US" b="1" dirty="0">
              <a:solidFill>
                <a:schemeClr val="bg1"/>
              </a:solidFill>
            </a:endParaRPr>
          </a:p>
        </p:txBody>
      </p:sp>
      <p:sp>
        <p:nvSpPr>
          <p:cNvPr id="7" name="Content Placeholder 6"/>
          <p:cNvSpPr>
            <a:spLocks noGrp="1"/>
          </p:cNvSpPr>
          <p:nvPr>
            <p:ph idx="1"/>
          </p:nvPr>
        </p:nvSpPr>
        <p:spPr/>
        <p:txBody>
          <a:bodyPr>
            <a:normAutofit/>
          </a:bodyPr>
          <a:lstStyle/>
          <a:p>
            <a:r>
              <a:rPr lang="en-US" sz="3600" b="1" dirty="0" smtClean="0">
                <a:solidFill>
                  <a:schemeClr val="bg1"/>
                </a:solidFill>
              </a:rPr>
              <a:t>Video: </a:t>
            </a:r>
            <a:r>
              <a:rPr lang="en-US" sz="3200" b="1" dirty="0" smtClean="0">
                <a:solidFill>
                  <a:schemeClr val="bg1"/>
                </a:solidFill>
                <a:hlinkClick r:id="rId3"/>
              </a:rPr>
              <a:t>https://www.youtube.com/watch?v=ZojJszoBXgI</a:t>
            </a:r>
            <a:endParaRPr lang="en-US" sz="3200" b="1" dirty="0" smtClean="0">
              <a:solidFill>
                <a:schemeClr val="bg1"/>
              </a:solidFill>
            </a:endParaRPr>
          </a:p>
          <a:p>
            <a:endParaRPr lang="en-US" sz="3600" b="1" dirty="0">
              <a:solidFill>
                <a:schemeClr val="bg1"/>
              </a:solidFill>
            </a:endParaRPr>
          </a:p>
          <a:p>
            <a:r>
              <a:rPr lang="en-US" sz="3200" b="1" dirty="0">
                <a:solidFill>
                  <a:schemeClr val="bg1"/>
                </a:solidFill>
              </a:rPr>
              <a:t>PBS </a:t>
            </a:r>
            <a:r>
              <a:rPr lang="en-US" sz="3200" b="1" dirty="0" err="1" smtClean="0">
                <a:solidFill>
                  <a:schemeClr val="bg1"/>
                </a:solidFill>
              </a:rPr>
              <a:t>NewsHour</a:t>
            </a:r>
            <a:r>
              <a:rPr lang="en-US" sz="3200" b="1" dirty="0" smtClean="0">
                <a:solidFill>
                  <a:schemeClr val="bg1"/>
                </a:solidFill>
              </a:rPr>
              <a:t>: “For Undocumented Workers, It's Not-so-Sweet Home Alabama”</a:t>
            </a: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3</a:t>
            </a:fld>
            <a:endParaRPr lang="en-US" dirty="0"/>
          </a:p>
        </p:txBody>
      </p:sp>
    </p:spTree>
    <p:extLst>
      <p:ext uri="{BB962C8B-B14F-4D97-AF65-F5344CB8AC3E}">
        <p14:creationId xmlns:p14="http://schemas.microsoft.com/office/powerpoint/2010/main" val="4263370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b="1" dirty="0" smtClean="0">
                <a:solidFill>
                  <a:schemeClr val="bg1"/>
                </a:solidFill>
              </a:rPr>
              <a:t>What’s Involved in Policy Analysis?</a:t>
            </a:r>
            <a:endParaRPr lang="en-US" b="1" dirty="0">
              <a:solidFill>
                <a:schemeClr val="bg1"/>
              </a:solidFill>
            </a:endParaRPr>
          </a:p>
        </p:txBody>
      </p:sp>
      <p:sp>
        <p:nvSpPr>
          <p:cNvPr id="2" name="Content Placeholder 1"/>
          <p:cNvSpPr>
            <a:spLocks noGrp="1"/>
          </p:cNvSpPr>
          <p:nvPr>
            <p:ph idx="1"/>
          </p:nvPr>
        </p:nvSpPr>
        <p:spPr/>
        <p:txBody>
          <a:bodyPr/>
          <a:lstStyle/>
          <a:p>
            <a:endParaRPr lang="en-US"/>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4</a:t>
            </a:fld>
            <a:endParaRPr lang="en-US" dirty="0"/>
          </a:p>
        </p:txBody>
      </p:sp>
    </p:spTree>
    <p:extLst>
      <p:ext uri="{BB962C8B-B14F-4D97-AF65-F5344CB8AC3E}">
        <p14:creationId xmlns:p14="http://schemas.microsoft.com/office/powerpoint/2010/main" val="3789518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algn="l"/>
            <a:r>
              <a:rPr lang="en-US" b="1" dirty="0" smtClean="0">
                <a:solidFill>
                  <a:schemeClr val="bg1"/>
                </a:solidFill>
              </a:rPr>
              <a:t>Review: </a:t>
            </a:r>
            <a:br>
              <a:rPr lang="en-US" b="1" dirty="0" smtClean="0">
                <a:solidFill>
                  <a:schemeClr val="bg1"/>
                </a:solidFill>
              </a:rPr>
            </a:br>
            <a:r>
              <a:rPr lang="en-US" b="1" dirty="0" smtClean="0">
                <a:solidFill>
                  <a:schemeClr val="bg1"/>
                </a:solidFill>
              </a:rPr>
              <a:t>Steps in Policy Analysis Process</a:t>
            </a:r>
            <a:endParaRPr lang="en-US" b="1" dirty="0">
              <a:solidFill>
                <a:schemeClr val="bg1"/>
              </a:solidFill>
            </a:endParaRPr>
          </a:p>
        </p:txBody>
      </p:sp>
      <p:sp>
        <p:nvSpPr>
          <p:cNvPr id="6147" name="Rectangle 3"/>
          <p:cNvSpPr>
            <a:spLocks noGrp="1" noChangeArrowheads="1"/>
          </p:cNvSpPr>
          <p:nvPr>
            <p:ph idx="1"/>
          </p:nvPr>
        </p:nvSpPr>
        <p:spPr/>
        <p:txBody>
          <a:bodyPr>
            <a:normAutofit/>
          </a:bodyPr>
          <a:lstStyle/>
          <a:p>
            <a:r>
              <a:rPr lang="en-US" sz="3200" b="1" dirty="0" smtClean="0">
                <a:solidFill>
                  <a:schemeClr val="bg1"/>
                </a:solidFill>
              </a:rPr>
              <a:t>This is a “rational comprehensive approach”</a:t>
            </a:r>
          </a:p>
          <a:p>
            <a:endParaRPr lang="en-US" sz="3200" b="1" dirty="0" smtClean="0">
              <a:solidFill>
                <a:schemeClr val="bg1"/>
              </a:solidFill>
            </a:endParaRPr>
          </a:p>
          <a:p>
            <a:r>
              <a:rPr lang="en-US" sz="3200" b="1" dirty="0" smtClean="0">
                <a:solidFill>
                  <a:schemeClr val="bg1"/>
                </a:solidFill>
              </a:rPr>
              <a:t>Steps: </a:t>
            </a:r>
          </a:p>
          <a:p>
            <a:pPr lvl="1"/>
            <a:r>
              <a:rPr lang="en-US" sz="2800" b="1" dirty="0" smtClean="0">
                <a:solidFill>
                  <a:schemeClr val="bg1"/>
                </a:solidFill>
              </a:rPr>
              <a:t>Define </a:t>
            </a:r>
            <a:r>
              <a:rPr lang="en-US" sz="2800" b="1" dirty="0">
                <a:solidFill>
                  <a:schemeClr val="bg1"/>
                </a:solidFill>
              </a:rPr>
              <a:t>and analyze the </a:t>
            </a:r>
            <a:r>
              <a:rPr lang="en-US" sz="2800" b="1" dirty="0" smtClean="0">
                <a:solidFill>
                  <a:schemeClr val="bg1"/>
                </a:solidFill>
              </a:rPr>
              <a:t>problem (Ch. 5)</a:t>
            </a:r>
            <a:endParaRPr lang="en-US" sz="2800" b="1" dirty="0">
              <a:solidFill>
                <a:schemeClr val="bg1"/>
              </a:solidFill>
            </a:endParaRPr>
          </a:p>
          <a:p>
            <a:pPr lvl="1"/>
            <a:r>
              <a:rPr lang="en-US" sz="2800" b="1" dirty="0" smtClean="0">
                <a:solidFill>
                  <a:schemeClr val="bg1"/>
                </a:solidFill>
              </a:rPr>
              <a:t>Construct </a:t>
            </a:r>
            <a:r>
              <a:rPr lang="en-US" sz="2800" b="1" dirty="0">
                <a:solidFill>
                  <a:schemeClr val="bg1"/>
                </a:solidFill>
              </a:rPr>
              <a:t>policy </a:t>
            </a:r>
            <a:r>
              <a:rPr lang="en-US" sz="2800" b="1" dirty="0" smtClean="0">
                <a:solidFill>
                  <a:schemeClr val="bg1"/>
                </a:solidFill>
              </a:rPr>
              <a:t>alternatives (Ch. 5)</a:t>
            </a:r>
          </a:p>
          <a:p>
            <a:pPr lvl="1"/>
            <a:r>
              <a:rPr lang="en-US" sz="2800" b="1" dirty="0">
                <a:solidFill>
                  <a:schemeClr val="bg1"/>
                </a:solidFill>
              </a:rPr>
              <a:t>Develop </a:t>
            </a:r>
            <a:r>
              <a:rPr lang="en-US" sz="2800" b="1" dirty="0" smtClean="0">
                <a:solidFill>
                  <a:schemeClr val="bg1"/>
                </a:solidFill>
              </a:rPr>
              <a:t>evaluative criteria </a:t>
            </a:r>
            <a:r>
              <a:rPr lang="en-US" sz="2800" b="1" dirty="0">
                <a:solidFill>
                  <a:schemeClr val="bg1"/>
                </a:solidFill>
              </a:rPr>
              <a:t>(</a:t>
            </a:r>
            <a:r>
              <a:rPr lang="en-US" sz="2800" b="1" dirty="0" smtClean="0">
                <a:solidFill>
                  <a:schemeClr val="bg1"/>
                </a:solidFill>
              </a:rPr>
              <a:t>Ch. </a:t>
            </a:r>
            <a:r>
              <a:rPr lang="en-US" sz="2800" b="1" dirty="0">
                <a:solidFill>
                  <a:schemeClr val="bg1"/>
                </a:solidFill>
              </a:rPr>
              <a:t>6)</a:t>
            </a:r>
          </a:p>
          <a:p>
            <a:pPr lvl="1"/>
            <a:r>
              <a:rPr lang="en-US" sz="2800" b="1" dirty="0" smtClean="0">
                <a:solidFill>
                  <a:schemeClr val="bg1"/>
                </a:solidFill>
              </a:rPr>
              <a:t>Assess </a:t>
            </a:r>
            <a:r>
              <a:rPr lang="en-US" sz="2800" b="1" dirty="0">
                <a:solidFill>
                  <a:schemeClr val="bg1"/>
                </a:solidFill>
              </a:rPr>
              <a:t>policy alternatives</a:t>
            </a:r>
          </a:p>
          <a:p>
            <a:pPr lvl="1"/>
            <a:r>
              <a:rPr lang="en-US" sz="2800" b="1" dirty="0" smtClean="0">
                <a:solidFill>
                  <a:schemeClr val="bg1"/>
                </a:solidFill>
              </a:rPr>
              <a:t>Draw conclusions</a:t>
            </a:r>
            <a:endParaRPr lang="en-US" sz="2800"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5</a:t>
            </a:fld>
            <a:endParaRPr lang="en-US" dirty="0"/>
          </a:p>
        </p:txBody>
      </p:sp>
    </p:spTree>
    <p:custDataLst>
      <p:tags r:id="rId1"/>
    </p:custDataLst>
    <p:extLst>
      <p:ext uri="{BB962C8B-B14F-4D97-AF65-F5344CB8AC3E}">
        <p14:creationId xmlns:p14="http://schemas.microsoft.com/office/powerpoint/2010/main" val="301144718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b="1" dirty="0" smtClean="0">
                <a:solidFill>
                  <a:schemeClr val="bg1"/>
                </a:solidFill>
              </a:rPr>
              <a:t>How Do Policy Makers Analyze a Problem? </a:t>
            </a:r>
            <a:endParaRPr lang="en-US" b="1" dirty="0">
              <a:solidFill>
                <a:schemeClr val="bg1"/>
              </a:solidFill>
            </a:endParaRPr>
          </a:p>
        </p:txBody>
      </p:sp>
      <p:sp>
        <p:nvSpPr>
          <p:cNvPr id="6" name="Subtitle 5"/>
          <p:cNvSpPr>
            <a:spLocks noGrp="1"/>
          </p:cNvSpPr>
          <p:nvPr>
            <p:ph idx="1"/>
          </p:nvPr>
        </p:nvSpPr>
        <p:spPr/>
        <p:txBody>
          <a:bodyPr anchor="t">
            <a:noAutofit/>
          </a:bodyPr>
          <a:lstStyle/>
          <a:p>
            <a:pPr>
              <a:buFont typeface="Arial" pitchFamily="34" charset="0"/>
              <a:buChar char="•"/>
            </a:pPr>
            <a:r>
              <a:rPr lang="en-US" b="1" dirty="0" smtClean="0">
                <a:solidFill>
                  <a:schemeClr val="bg1"/>
                </a:solidFill>
              </a:rPr>
              <a:t>Define and measure</a:t>
            </a:r>
          </a:p>
          <a:p>
            <a:pPr>
              <a:buFont typeface="Arial" pitchFamily="34" charset="0"/>
              <a:buChar char="•"/>
            </a:pPr>
            <a:r>
              <a:rPr lang="en-US" b="1" dirty="0" smtClean="0">
                <a:solidFill>
                  <a:schemeClr val="bg1"/>
                </a:solidFill>
              </a:rPr>
              <a:t>Collect data</a:t>
            </a:r>
          </a:p>
          <a:p>
            <a:pPr>
              <a:buFont typeface="Arial" pitchFamily="34" charset="0"/>
              <a:buChar char="•"/>
            </a:pPr>
            <a:r>
              <a:rPr lang="en-US" b="1" dirty="0" smtClean="0">
                <a:solidFill>
                  <a:schemeClr val="bg1"/>
                </a:solidFill>
              </a:rPr>
              <a:t>Investigate causes</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6</a:t>
            </a:fld>
            <a:endParaRPr lang="en-US" dirty="0"/>
          </a:p>
        </p:txBody>
      </p:sp>
    </p:spTree>
    <p:custDataLst>
      <p:tags r:id="rId1"/>
    </p:custDataLst>
    <p:extLst>
      <p:ext uri="{BB962C8B-B14F-4D97-AF65-F5344CB8AC3E}">
        <p14:creationId xmlns:p14="http://schemas.microsoft.com/office/powerpoint/2010/main" val="130607855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bg1"/>
                </a:solidFill>
              </a:rPr>
              <a:t>A Good First Step in Policy Analysis:  Understand the Nature of the Problem</a:t>
            </a:r>
            <a:endParaRPr lang="en-US" sz="3600" b="1" dirty="0">
              <a:solidFill>
                <a:schemeClr val="bg1"/>
              </a:solidFill>
            </a:endParaRPr>
          </a:p>
        </p:txBody>
      </p:sp>
      <p:sp>
        <p:nvSpPr>
          <p:cNvPr id="3" name="Text Placeholder 2"/>
          <p:cNvSpPr>
            <a:spLocks noGrp="1"/>
          </p:cNvSpPr>
          <p:nvPr>
            <p:ph idx="1"/>
          </p:nvPr>
        </p:nvSpPr>
        <p:spPr/>
        <p:txBody>
          <a:bodyPr>
            <a:normAutofit/>
          </a:bodyPr>
          <a:lstStyle/>
          <a:p>
            <a:pPr>
              <a:lnSpc>
                <a:spcPct val="90000"/>
              </a:lnSpc>
              <a:defRPr/>
            </a:pPr>
            <a:r>
              <a:rPr lang="en-US" sz="3000" b="1" dirty="0" smtClean="0">
                <a:solidFill>
                  <a:schemeClr val="bg1"/>
                </a:solidFill>
              </a:rPr>
              <a:t>Major newspapers and their websites</a:t>
            </a:r>
          </a:p>
          <a:p>
            <a:pPr>
              <a:lnSpc>
                <a:spcPct val="90000"/>
              </a:lnSpc>
              <a:defRPr/>
            </a:pPr>
            <a:r>
              <a:rPr lang="en-US" sz="3000" b="1" dirty="0" smtClean="0">
                <a:solidFill>
                  <a:schemeClr val="bg1"/>
                </a:solidFill>
              </a:rPr>
              <a:t>News magazines, websites, and TV networks</a:t>
            </a:r>
          </a:p>
          <a:p>
            <a:pPr lvl="1">
              <a:lnSpc>
                <a:spcPct val="90000"/>
              </a:lnSpc>
              <a:defRPr/>
            </a:pPr>
            <a:r>
              <a:rPr lang="en-US" sz="2800" dirty="0" smtClean="0">
                <a:solidFill>
                  <a:schemeClr val="bg1"/>
                </a:solidFill>
              </a:rPr>
              <a:t>Associated Press</a:t>
            </a:r>
          </a:p>
          <a:p>
            <a:pPr lvl="1">
              <a:lnSpc>
                <a:spcPct val="90000"/>
              </a:lnSpc>
              <a:defRPr/>
            </a:pPr>
            <a:r>
              <a:rPr lang="en-US" sz="2800" dirty="0" smtClean="0">
                <a:solidFill>
                  <a:schemeClr val="bg1"/>
                </a:solidFill>
              </a:rPr>
              <a:t>Time</a:t>
            </a:r>
          </a:p>
          <a:p>
            <a:pPr lvl="1">
              <a:lnSpc>
                <a:spcPct val="90000"/>
              </a:lnSpc>
              <a:defRPr/>
            </a:pPr>
            <a:r>
              <a:rPr lang="en-US" sz="2800" dirty="0" smtClean="0">
                <a:solidFill>
                  <a:schemeClr val="bg1"/>
                </a:solidFill>
              </a:rPr>
              <a:t>CNN</a:t>
            </a:r>
          </a:p>
          <a:p>
            <a:pPr lvl="1">
              <a:lnSpc>
                <a:spcPct val="90000"/>
              </a:lnSpc>
              <a:defRPr/>
            </a:pPr>
            <a:r>
              <a:rPr lang="en-US" sz="2800" dirty="0" smtClean="0">
                <a:solidFill>
                  <a:schemeClr val="bg1"/>
                </a:solidFill>
              </a:rPr>
              <a:t>National Public Radio</a:t>
            </a:r>
          </a:p>
          <a:p>
            <a:pPr>
              <a:lnSpc>
                <a:spcPct val="90000"/>
              </a:lnSpc>
              <a:defRPr/>
            </a:pPr>
            <a:r>
              <a:rPr lang="en-US" sz="3000" b="1" dirty="0" smtClean="0">
                <a:solidFill>
                  <a:schemeClr val="bg1"/>
                </a:solidFill>
              </a:rPr>
              <a:t>Think tank reports</a:t>
            </a:r>
          </a:p>
          <a:p>
            <a:pPr>
              <a:lnSpc>
                <a:spcPct val="90000"/>
              </a:lnSpc>
              <a:defRPr/>
            </a:pPr>
            <a:r>
              <a:rPr lang="en-US" sz="3000" b="1" dirty="0" smtClean="0">
                <a:solidFill>
                  <a:schemeClr val="bg1"/>
                </a:solidFill>
              </a:rPr>
              <a:t>Sector-specific sources</a:t>
            </a:r>
          </a:p>
          <a:p>
            <a:endParaRPr lang="en-US" sz="3600" dirty="0"/>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7</a:t>
            </a:fld>
            <a:endParaRPr lang="en-US" dirty="0"/>
          </a:p>
        </p:txBody>
      </p:sp>
    </p:spTree>
    <p:custDataLst>
      <p:tags r:id="rId1"/>
    </p:custDataLst>
    <p:extLst>
      <p:ext uri="{BB962C8B-B14F-4D97-AF65-F5344CB8AC3E}">
        <p14:creationId xmlns:p14="http://schemas.microsoft.com/office/powerpoint/2010/main" val="2849547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b="1" dirty="0" smtClean="0">
                <a:solidFill>
                  <a:schemeClr val="bg1"/>
                </a:solidFill>
              </a:rPr>
              <a:t>Components of Problem Analysis (Overview)</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Define the problem </a:t>
            </a:r>
          </a:p>
          <a:p>
            <a:r>
              <a:rPr lang="en-US" sz="3200" b="1" dirty="0" smtClean="0">
                <a:solidFill>
                  <a:schemeClr val="bg1"/>
                </a:solidFill>
              </a:rPr>
              <a:t>Operationalize or measure it</a:t>
            </a:r>
          </a:p>
          <a:p>
            <a:r>
              <a:rPr lang="en-US" sz="3200" b="1" dirty="0" smtClean="0">
                <a:solidFill>
                  <a:schemeClr val="bg1"/>
                </a:solidFill>
              </a:rPr>
              <a:t>Document the extent or magnitude of it</a:t>
            </a:r>
          </a:p>
          <a:p>
            <a:r>
              <a:rPr lang="en-US" sz="3200" b="1" dirty="0" smtClean="0">
                <a:solidFill>
                  <a:schemeClr val="bg1"/>
                </a:solidFill>
              </a:rPr>
              <a:t>Consider possible causes</a:t>
            </a:r>
          </a:p>
          <a:p>
            <a:r>
              <a:rPr lang="en-US" sz="3200" b="1" dirty="0" smtClean="0">
                <a:solidFill>
                  <a:schemeClr val="bg1"/>
                </a:solidFill>
              </a:rPr>
              <a:t>Set goals for the policy outcome</a:t>
            </a:r>
          </a:p>
          <a:p>
            <a:r>
              <a:rPr lang="en-US" sz="3200" b="1" dirty="0" smtClean="0">
                <a:solidFill>
                  <a:schemeClr val="bg1"/>
                </a:solidFill>
              </a:rPr>
              <a:t>Develop alternative ways to address it</a:t>
            </a:r>
            <a:endParaRPr lang="en-US" sz="3200" b="1"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8</a:t>
            </a:fld>
            <a:endParaRPr lang="en-US" dirty="0"/>
          </a:p>
        </p:txBody>
      </p:sp>
    </p:spTree>
    <p:extLst>
      <p:ext uri="{BB962C8B-B14F-4D97-AF65-F5344CB8AC3E}">
        <p14:creationId xmlns:p14="http://schemas.microsoft.com/office/powerpoint/2010/main" val="5131487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eaLnBrk="1" hangingPunct="1">
              <a:defRPr/>
            </a:pPr>
            <a:r>
              <a:rPr lang="en-US" sz="4900" b="1" dirty="0" smtClean="0">
                <a:solidFill>
                  <a:schemeClr val="bg1"/>
                </a:solidFill>
              </a:rPr>
              <a:t>Define the Problem and Determine How to Measure It</a:t>
            </a:r>
            <a:endParaRPr lang="en-US" b="1" dirty="0">
              <a:solidFill>
                <a:schemeClr val="bg1"/>
              </a:solidFill>
            </a:endParaRPr>
          </a:p>
        </p:txBody>
      </p:sp>
      <p:sp>
        <p:nvSpPr>
          <p:cNvPr id="3" name="Text Placeholder 2"/>
          <p:cNvSpPr>
            <a:spLocks noGrp="1"/>
          </p:cNvSpPr>
          <p:nvPr>
            <p:ph idx="1"/>
          </p:nvPr>
        </p:nvSpPr>
        <p:spPr/>
        <p:txBody>
          <a:bodyPr>
            <a:normAutofit lnSpcReduction="10000"/>
          </a:bodyPr>
          <a:lstStyle/>
          <a:p>
            <a:pPr eaLnBrk="1" hangingPunct="1">
              <a:defRPr/>
            </a:pPr>
            <a:r>
              <a:rPr lang="en-US" sz="3200" b="1" dirty="0" smtClean="0">
                <a:solidFill>
                  <a:schemeClr val="bg1"/>
                </a:solidFill>
              </a:rPr>
              <a:t>Be Objective</a:t>
            </a:r>
          </a:p>
          <a:p>
            <a:pPr lvl="1">
              <a:defRPr/>
            </a:pPr>
            <a:r>
              <a:rPr lang="en-US" sz="2800" dirty="0" smtClean="0">
                <a:solidFill>
                  <a:schemeClr val="bg1"/>
                </a:solidFill>
              </a:rPr>
              <a:t>Frame the problem: construct a definition and limit the scope of problem </a:t>
            </a:r>
          </a:p>
          <a:p>
            <a:pPr lvl="1" eaLnBrk="1" hangingPunct="1">
              <a:defRPr/>
            </a:pPr>
            <a:r>
              <a:rPr lang="en-US" sz="2800" dirty="0" smtClean="0">
                <a:solidFill>
                  <a:schemeClr val="bg1"/>
                </a:solidFill>
              </a:rPr>
              <a:t>Politics of problem definition and framing</a:t>
            </a:r>
          </a:p>
          <a:p>
            <a:pPr lvl="1" eaLnBrk="1" hangingPunct="1">
              <a:defRPr/>
            </a:pPr>
            <a:r>
              <a:rPr lang="en-US" sz="2800" dirty="0" smtClean="0">
                <a:solidFill>
                  <a:schemeClr val="bg1"/>
                </a:solidFill>
              </a:rPr>
              <a:t>What difference does/how a problem is framed make</a:t>
            </a:r>
            <a:r>
              <a:rPr lang="en-US" sz="2800" dirty="0">
                <a:solidFill>
                  <a:schemeClr val="bg1"/>
                </a:solidFill>
              </a:rPr>
              <a:t>?</a:t>
            </a:r>
            <a:endParaRPr lang="en-US" sz="2800" dirty="0" smtClean="0">
              <a:solidFill>
                <a:schemeClr val="bg1"/>
              </a:solidFill>
            </a:endParaRPr>
          </a:p>
          <a:p>
            <a:pPr lvl="1" eaLnBrk="1" hangingPunct="1">
              <a:defRPr/>
            </a:pPr>
            <a:endParaRPr lang="en-US" sz="2800" b="1" dirty="0" smtClean="0">
              <a:solidFill>
                <a:schemeClr val="bg1"/>
              </a:solidFill>
            </a:endParaRPr>
          </a:p>
          <a:p>
            <a:pPr>
              <a:defRPr/>
            </a:pPr>
            <a:r>
              <a:rPr lang="en-US" sz="3200" b="1" dirty="0" smtClean="0">
                <a:solidFill>
                  <a:schemeClr val="bg1"/>
                </a:solidFill>
              </a:rPr>
              <a:t>Develop </a:t>
            </a:r>
            <a:r>
              <a:rPr lang="en-US" sz="3200" b="1" u="sng" dirty="0" smtClean="0">
                <a:solidFill>
                  <a:schemeClr val="bg1"/>
                </a:solidFill>
              </a:rPr>
              <a:t>Operational Measures</a:t>
            </a:r>
            <a:endParaRPr lang="en-US" sz="3200" b="1" dirty="0">
              <a:solidFill>
                <a:schemeClr val="bg1"/>
              </a:solidFill>
            </a:endParaRPr>
          </a:p>
          <a:p>
            <a:pPr lvl="1">
              <a:defRPr/>
            </a:pPr>
            <a:r>
              <a:rPr lang="en-US" sz="2800" dirty="0">
                <a:solidFill>
                  <a:schemeClr val="bg1"/>
                </a:solidFill>
              </a:rPr>
              <a:t>E</a:t>
            </a:r>
            <a:r>
              <a:rPr lang="en-US" sz="2800" dirty="0" smtClean="0">
                <a:solidFill>
                  <a:schemeClr val="bg1"/>
                </a:solidFill>
              </a:rPr>
              <a:t>vidence or data to provide hard evidence of the problem</a:t>
            </a:r>
          </a:p>
          <a:p>
            <a:pPr eaLnBrk="1" hangingPunct="1">
              <a:buNone/>
              <a:defRPr/>
            </a:pPr>
            <a:endParaRPr lang="en-US" dirty="0" smtClean="0"/>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9</a:t>
            </a:fld>
            <a:endParaRPr lang="en-US" dirty="0"/>
          </a:p>
        </p:txBody>
      </p:sp>
    </p:spTree>
    <p:custDataLst>
      <p:tags r:id="rId1"/>
    </p:custDataLst>
    <p:extLst>
      <p:ext uri="{BB962C8B-B14F-4D97-AF65-F5344CB8AC3E}">
        <p14:creationId xmlns:p14="http://schemas.microsoft.com/office/powerpoint/2010/main" val="37969089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8515350" cy="1295400"/>
          </a:xfrm>
        </p:spPr>
        <p:txBody>
          <a:bodyPr>
            <a:noAutofit/>
          </a:bodyPr>
          <a:lstStyle/>
          <a:p>
            <a:pPr algn="l" eaLnBrk="1" hangingPunct="1">
              <a:defRPr/>
            </a:pPr>
            <a:r>
              <a:rPr lang="en-US" b="1" dirty="0" smtClean="0">
                <a:solidFill>
                  <a:schemeClr val="bg1"/>
                </a:solidFill>
              </a:rPr>
              <a:t>Document the Extent or Magnitude</a:t>
            </a:r>
            <a:endParaRPr lang="en-US" b="1" dirty="0">
              <a:solidFill>
                <a:schemeClr val="bg1"/>
              </a:solidFill>
            </a:endParaRPr>
          </a:p>
        </p:txBody>
      </p:sp>
      <p:sp>
        <p:nvSpPr>
          <p:cNvPr id="3" name="Text Placeholder 2"/>
          <p:cNvSpPr>
            <a:spLocks noGrp="1"/>
          </p:cNvSpPr>
          <p:nvPr>
            <p:ph idx="1"/>
          </p:nvPr>
        </p:nvSpPr>
        <p:spPr/>
        <p:txBody>
          <a:bodyPr>
            <a:normAutofit/>
          </a:bodyPr>
          <a:lstStyle/>
          <a:p>
            <a:pPr eaLnBrk="1" hangingPunct="1">
              <a:defRPr/>
            </a:pPr>
            <a:r>
              <a:rPr lang="en-US" sz="3200" b="1" dirty="0" smtClean="0">
                <a:solidFill>
                  <a:schemeClr val="bg1"/>
                </a:solidFill>
              </a:rPr>
              <a:t>Use the operational measures</a:t>
            </a:r>
          </a:p>
          <a:p>
            <a:pPr eaLnBrk="1" hangingPunct="1">
              <a:defRPr/>
            </a:pPr>
            <a:endParaRPr lang="en-US" sz="3200" b="1" dirty="0" smtClean="0">
              <a:solidFill>
                <a:schemeClr val="bg1"/>
              </a:solidFill>
            </a:endParaRPr>
          </a:p>
          <a:p>
            <a:pPr eaLnBrk="1" hangingPunct="1">
              <a:defRPr/>
            </a:pPr>
            <a:r>
              <a:rPr lang="en-US" sz="3200" b="1" dirty="0" smtClean="0">
                <a:solidFill>
                  <a:schemeClr val="bg1"/>
                </a:solidFill>
              </a:rPr>
              <a:t>Descriptive data showing problem characteristics</a:t>
            </a:r>
          </a:p>
          <a:p>
            <a:pPr lvl="1"/>
            <a:r>
              <a:rPr lang="en-US" sz="2800" b="1" dirty="0" smtClean="0">
                <a:solidFill>
                  <a:schemeClr val="bg1"/>
                </a:solidFill>
              </a:rPr>
              <a:t>Who’s affected?</a:t>
            </a:r>
          </a:p>
          <a:p>
            <a:pPr lvl="1"/>
            <a:r>
              <a:rPr lang="en-US" sz="2800" b="1" dirty="0" smtClean="0">
                <a:solidFill>
                  <a:schemeClr val="bg1"/>
                </a:solidFill>
              </a:rPr>
              <a:t>How much?</a:t>
            </a:r>
          </a:p>
          <a:p>
            <a:pPr lvl="1"/>
            <a:r>
              <a:rPr lang="en-US" sz="2800" b="1" dirty="0" smtClean="0">
                <a:solidFill>
                  <a:schemeClr val="bg1"/>
                </a:solidFill>
              </a:rPr>
              <a:t>In what ways?</a:t>
            </a:r>
          </a:p>
          <a:p>
            <a:pPr lvl="1"/>
            <a:r>
              <a:rPr lang="en-US" sz="2800" b="1" dirty="0" smtClean="0">
                <a:solidFill>
                  <a:schemeClr val="bg1"/>
                </a:solidFill>
              </a:rPr>
              <a:t>Is there a trend? </a:t>
            </a:r>
            <a:endParaRPr lang="en-US" sz="3200" b="1"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10</a:t>
            </a:fld>
            <a:endParaRPr lang="en-US" dirty="0"/>
          </a:p>
        </p:txBody>
      </p:sp>
    </p:spTree>
    <p:custDataLst>
      <p:tags r:id="rId1"/>
    </p:custDataLst>
    <p:extLst>
      <p:ext uri="{BB962C8B-B14F-4D97-AF65-F5344CB8AC3E}">
        <p14:creationId xmlns:p14="http://schemas.microsoft.com/office/powerpoint/2010/main" val="379129339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What’s Causing This Problem? </a:t>
            </a:r>
            <a:endParaRPr lang="en-US" b="1" dirty="0">
              <a:solidFill>
                <a:schemeClr val="bg1"/>
              </a:solidFill>
            </a:endParaRPr>
          </a:p>
        </p:txBody>
      </p:sp>
      <p:sp>
        <p:nvSpPr>
          <p:cNvPr id="4" name="Content Placeholder 2"/>
          <p:cNvSpPr>
            <a:spLocks noGrp="1"/>
          </p:cNvSpPr>
          <p:nvPr>
            <p:ph idx="1"/>
          </p:nvPr>
        </p:nvSpPr>
        <p:spPr/>
        <p:txBody>
          <a:bodyPr>
            <a:noAutofit/>
          </a:bodyPr>
          <a:lstStyle/>
          <a:p>
            <a:r>
              <a:rPr lang="en-US" sz="3200" b="1" dirty="0" smtClean="0">
                <a:solidFill>
                  <a:schemeClr val="bg1"/>
                </a:solidFill>
              </a:rPr>
              <a:t>What  are the root </a:t>
            </a:r>
            <a:r>
              <a:rPr lang="en-US" sz="3200" b="1" i="1" dirty="0" smtClean="0">
                <a:solidFill>
                  <a:schemeClr val="bg1"/>
                </a:solidFill>
              </a:rPr>
              <a:t>causes</a:t>
            </a:r>
            <a:r>
              <a:rPr lang="en-US" sz="3200" b="1" dirty="0" smtClean="0">
                <a:solidFill>
                  <a:schemeClr val="bg1"/>
                </a:solidFill>
              </a:rPr>
              <a:t> of the problems?  </a:t>
            </a:r>
          </a:p>
          <a:p>
            <a:pPr lvl="1"/>
            <a:r>
              <a:rPr lang="en-US" sz="2800" dirty="0" smtClean="0">
                <a:solidFill>
                  <a:schemeClr val="bg1"/>
                </a:solidFill>
              </a:rPr>
              <a:t>This increases the complexity of the problem</a:t>
            </a:r>
          </a:p>
          <a:p>
            <a:pPr lvl="1"/>
            <a:r>
              <a:rPr lang="en-US" sz="2800" dirty="0" smtClean="0">
                <a:solidFill>
                  <a:schemeClr val="bg1"/>
                </a:solidFill>
              </a:rPr>
              <a:t>Policies that can impact root causes will be more effective</a:t>
            </a:r>
          </a:p>
          <a:p>
            <a:pPr lvl="1"/>
            <a:r>
              <a:rPr lang="en-US" sz="2800" dirty="0" smtClean="0">
                <a:solidFill>
                  <a:schemeClr val="bg1"/>
                </a:solidFill>
              </a:rPr>
              <a:t>These policies may be harder to sell</a:t>
            </a:r>
          </a:p>
          <a:p>
            <a:pPr lvl="1"/>
            <a:endParaRPr lang="en-US" sz="2800" b="1" dirty="0" smtClean="0">
              <a:solidFill>
                <a:schemeClr val="bg1"/>
              </a:solidFill>
            </a:endParaRPr>
          </a:p>
          <a:p>
            <a:r>
              <a:rPr lang="en-US" sz="3200" b="1" dirty="0" smtClean="0">
                <a:solidFill>
                  <a:schemeClr val="bg1"/>
                </a:solidFill>
              </a:rPr>
              <a:t>Research backwards . . .</a:t>
            </a:r>
            <a:endParaRPr lang="en-US" sz="3200" b="1" dirty="0">
              <a:solidFill>
                <a:schemeClr val="bg1"/>
              </a:solidFill>
            </a:endParaRPr>
          </a:p>
          <a:p>
            <a:pPr lvl="1"/>
            <a:r>
              <a:rPr lang="en-US" sz="2800" dirty="0">
                <a:solidFill>
                  <a:schemeClr val="bg1"/>
                </a:solidFill>
              </a:rPr>
              <a:t>What contributes to the problem? </a:t>
            </a:r>
          </a:p>
          <a:p>
            <a:pPr lvl="1"/>
            <a:r>
              <a:rPr lang="en-US" sz="2800" dirty="0">
                <a:solidFill>
                  <a:schemeClr val="bg1"/>
                </a:solidFill>
              </a:rPr>
              <a:t>Where does it start?  </a:t>
            </a: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11</a:t>
            </a:fld>
            <a:endParaRPr lang="en-US" dirty="0"/>
          </a:p>
        </p:txBody>
      </p:sp>
    </p:spTree>
    <p:extLst>
      <p:ext uri="{BB962C8B-B14F-4D97-AF65-F5344CB8AC3E}">
        <p14:creationId xmlns:p14="http://schemas.microsoft.com/office/powerpoint/2010/main" val="2008082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b="1" dirty="0" smtClean="0">
                <a:solidFill>
                  <a:schemeClr val="bg1"/>
                </a:solidFill>
              </a:rPr>
              <a:t>Problem Analysis</a:t>
            </a:r>
            <a:endParaRPr lang="en-US" b="1" dirty="0">
              <a:solidFill>
                <a:schemeClr val="bg1"/>
              </a:solidFill>
            </a:endParaRPr>
          </a:p>
        </p:txBody>
      </p:sp>
      <p:sp>
        <p:nvSpPr>
          <p:cNvPr id="10" name="Content Placeholder 6"/>
          <p:cNvSpPr>
            <a:spLocks noGrp="1"/>
          </p:cNvSpPr>
          <p:nvPr>
            <p:ph idx="1"/>
          </p:nvPr>
        </p:nvSpPr>
        <p:spPr/>
        <p:txBody>
          <a:bodyPr>
            <a:noAutofit/>
          </a:bodyPr>
          <a:lstStyle/>
          <a:p>
            <a:pPr algn="ctr">
              <a:buNone/>
            </a:pPr>
            <a:r>
              <a:rPr lang="en-US" sz="4000" b="1" dirty="0" smtClean="0">
                <a:solidFill>
                  <a:schemeClr val="bg1"/>
                </a:solidFill>
              </a:rPr>
              <a:t>&lt;Insert your problem here&gt;</a:t>
            </a:r>
          </a:p>
          <a:p>
            <a:pPr algn="ctr">
              <a:buNone/>
            </a:pPr>
            <a:endParaRPr lang="en-US" sz="4000" b="1" dirty="0" smtClean="0">
              <a:solidFill>
                <a:srgbClr val="00B050"/>
              </a:solidFill>
              <a:effectLst>
                <a:outerShdw blurRad="38100" dist="38100" dir="2700000" algn="tl">
                  <a:srgbClr val="000000">
                    <a:alpha val="43137"/>
                  </a:srgbClr>
                </a:outerShdw>
              </a:effectLst>
            </a:endParaRPr>
          </a:p>
          <a:p>
            <a:r>
              <a:rPr lang="en-US" sz="2800" b="1" dirty="0" smtClean="0">
                <a:solidFill>
                  <a:schemeClr val="bg1"/>
                </a:solidFill>
              </a:rPr>
              <a:t>Define it, narrow it. Who thinks it’s a problem?   </a:t>
            </a:r>
          </a:p>
          <a:p>
            <a:r>
              <a:rPr lang="en-US" sz="2800" b="1" i="1" dirty="0" smtClean="0">
                <a:solidFill>
                  <a:schemeClr val="bg1"/>
                </a:solidFill>
              </a:rPr>
              <a:t>Operationalize</a:t>
            </a:r>
            <a:r>
              <a:rPr lang="en-US" sz="2800" b="1" dirty="0" smtClean="0">
                <a:solidFill>
                  <a:schemeClr val="bg1"/>
                </a:solidFill>
              </a:rPr>
              <a:t> the problem</a:t>
            </a:r>
          </a:p>
          <a:p>
            <a:r>
              <a:rPr lang="en-US" sz="2800" b="1" dirty="0" smtClean="0">
                <a:solidFill>
                  <a:schemeClr val="bg1"/>
                </a:solidFill>
              </a:rPr>
              <a:t>What causes it? Explore root and proximate causes. </a:t>
            </a:r>
          </a:p>
          <a:p>
            <a:r>
              <a:rPr lang="en-US" sz="2800" b="1" dirty="0" smtClean="0">
                <a:solidFill>
                  <a:schemeClr val="bg1"/>
                </a:solidFill>
              </a:rPr>
              <a:t>Collect data about its scope and severity</a:t>
            </a: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12</a:t>
            </a:fld>
            <a:endParaRPr lang="en-US" dirty="0"/>
          </a:p>
        </p:txBody>
      </p:sp>
    </p:spTree>
    <p:custDataLst>
      <p:tags r:id="rId1"/>
    </p:custDataLst>
    <p:extLst>
      <p:ext uri="{BB962C8B-B14F-4D97-AF65-F5344CB8AC3E}">
        <p14:creationId xmlns:p14="http://schemas.microsoft.com/office/powerpoint/2010/main" val="252886829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chemeClr val="bg1"/>
                </a:solidFill>
              </a:rPr>
              <a:t>Unemployment</a:t>
            </a:r>
            <a:endParaRPr lang="en-US" b="1" dirty="0">
              <a:solidFill>
                <a:schemeClr val="bg1"/>
              </a:solidFill>
            </a:endParaRPr>
          </a:p>
        </p:txBody>
      </p:sp>
      <p:sp>
        <p:nvSpPr>
          <p:cNvPr id="6" name="Subtitle 4"/>
          <p:cNvSpPr>
            <a:spLocks noGrp="1"/>
          </p:cNvSpPr>
          <p:nvPr>
            <p:ph idx="1"/>
          </p:nvPr>
        </p:nvSpPr>
        <p:spPr/>
        <p:txBody>
          <a:bodyPr>
            <a:normAutofit/>
          </a:bodyPr>
          <a:lstStyle/>
          <a:p>
            <a:r>
              <a:rPr lang="en-US" b="1" dirty="0" smtClean="0">
                <a:solidFill>
                  <a:schemeClr val="bg1"/>
                </a:solidFill>
              </a:rPr>
              <a:t>Who thinks it’s a problem?</a:t>
            </a:r>
          </a:p>
          <a:p>
            <a:r>
              <a:rPr lang="en-US" b="1" dirty="0" smtClean="0">
                <a:solidFill>
                  <a:schemeClr val="bg1"/>
                </a:solidFill>
              </a:rPr>
              <a:t>What operational measures to use?</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13</a:t>
            </a:fld>
            <a:endParaRPr lang="en-US" dirty="0"/>
          </a:p>
        </p:txBody>
      </p:sp>
    </p:spTree>
    <p:custDataLst>
      <p:tags r:id="rId1"/>
    </p:custDataLst>
    <p:extLst>
      <p:ext uri="{BB962C8B-B14F-4D97-AF65-F5344CB8AC3E}">
        <p14:creationId xmlns:p14="http://schemas.microsoft.com/office/powerpoint/2010/main" val="419536930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chemeClr val="bg1"/>
                </a:solidFill>
              </a:rPr>
              <a:t>Student Debt</a:t>
            </a:r>
            <a:endParaRPr lang="en-US" b="1" dirty="0">
              <a:solidFill>
                <a:schemeClr val="bg1"/>
              </a:solidFill>
            </a:endParaRPr>
          </a:p>
        </p:txBody>
      </p:sp>
      <p:sp>
        <p:nvSpPr>
          <p:cNvPr id="6" name="Subtitle 4"/>
          <p:cNvSpPr>
            <a:spLocks noGrp="1"/>
          </p:cNvSpPr>
          <p:nvPr>
            <p:ph idx="1"/>
          </p:nvPr>
        </p:nvSpPr>
        <p:spPr/>
        <p:txBody>
          <a:bodyPr>
            <a:normAutofit/>
          </a:bodyPr>
          <a:lstStyle/>
          <a:p>
            <a:r>
              <a:rPr lang="en-US" b="1" dirty="0" smtClean="0">
                <a:solidFill>
                  <a:schemeClr val="bg1"/>
                </a:solidFill>
              </a:rPr>
              <a:t>Who thinks it’s a problem?</a:t>
            </a:r>
          </a:p>
          <a:p>
            <a:r>
              <a:rPr lang="en-US" b="1" dirty="0" smtClean="0">
                <a:solidFill>
                  <a:schemeClr val="bg1"/>
                </a:solidFill>
              </a:rPr>
              <a:t>What operational measures to use?</a:t>
            </a:r>
          </a:p>
          <a:p>
            <a:r>
              <a:rPr lang="en-US" b="1" dirty="0" smtClean="0">
                <a:solidFill>
                  <a:schemeClr val="bg1"/>
                </a:solidFill>
              </a:rPr>
              <a:t>Video: </a:t>
            </a:r>
            <a:r>
              <a:rPr lang="en-US" b="1" dirty="0" smtClean="0">
                <a:solidFill>
                  <a:schemeClr val="bg1"/>
                </a:solidFill>
                <a:hlinkClick r:id="rId4"/>
              </a:rPr>
              <a:t>https://www.youtube.com/watch?v=6p0HyjtfaMg</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14</a:t>
            </a:fld>
            <a:endParaRPr lang="en-US" dirty="0"/>
          </a:p>
        </p:txBody>
      </p:sp>
    </p:spTree>
    <p:custDataLst>
      <p:tags r:id="rId1"/>
    </p:custDataLst>
    <p:extLst>
      <p:ext uri="{BB962C8B-B14F-4D97-AF65-F5344CB8AC3E}">
        <p14:creationId xmlns:p14="http://schemas.microsoft.com/office/powerpoint/2010/main" val="15175680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chemeClr val="bg1"/>
                </a:solidFill>
              </a:rPr>
              <a:t>Binge Drinking</a:t>
            </a:r>
            <a:endParaRPr lang="en-US" b="1" dirty="0">
              <a:solidFill>
                <a:schemeClr val="bg1"/>
              </a:solidFill>
            </a:endParaRPr>
          </a:p>
        </p:txBody>
      </p:sp>
      <p:sp>
        <p:nvSpPr>
          <p:cNvPr id="5" name="Subtitle 4"/>
          <p:cNvSpPr>
            <a:spLocks noGrp="1"/>
          </p:cNvSpPr>
          <p:nvPr>
            <p:ph idx="1"/>
          </p:nvPr>
        </p:nvSpPr>
        <p:spPr/>
        <p:txBody>
          <a:bodyPr>
            <a:noAutofit/>
          </a:bodyPr>
          <a:lstStyle/>
          <a:p>
            <a:r>
              <a:rPr lang="en-US" b="1" dirty="0" smtClean="0">
                <a:solidFill>
                  <a:schemeClr val="bg1"/>
                </a:solidFill>
              </a:rPr>
              <a:t>Who thinks it’s a problem?</a:t>
            </a:r>
          </a:p>
          <a:p>
            <a:r>
              <a:rPr lang="en-US" b="1" dirty="0" smtClean="0">
                <a:solidFill>
                  <a:schemeClr val="bg1"/>
                </a:solidFill>
              </a:rPr>
              <a:t>What operational measures to use?</a:t>
            </a:r>
          </a:p>
          <a:p>
            <a:r>
              <a:rPr lang="en-US" b="1" dirty="0">
                <a:solidFill>
                  <a:schemeClr val="bg1"/>
                </a:solidFill>
              </a:rPr>
              <a:t>Video:</a:t>
            </a:r>
            <a:r>
              <a:rPr lang="en-US" b="1" dirty="0" smtClean="0">
                <a:solidFill>
                  <a:schemeClr val="bg1"/>
                </a:solidFill>
              </a:rPr>
              <a:t> </a:t>
            </a:r>
            <a:r>
              <a:rPr lang="en-US" b="1" dirty="0" smtClean="0">
                <a:solidFill>
                  <a:schemeClr val="bg1"/>
                </a:solidFill>
                <a:hlinkClick r:id="rId4"/>
              </a:rPr>
              <a:t>https</a:t>
            </a:r>
            <a:r>
              <a:rPr lang="en-US" b="1" dirty="0">
                <a:solidFill>
                  <a:schemeClr val="bg1"/>
                </a:solidFill>
                <a:hlinkClick r:id="rId4"/>
              </a:rPr>
              <a:t>://</a:t>
            </a:r>
            <a:r>
              <a:rPr lang="en-US" b="1" dirty="0" smtClean="0">
                <a:solidFill>
                  <a:schemeClr val="bg1"/>
                </a:solidFill>
                <a:hlinkClick r:id="rId4"/>
              </a:rPr>
              <a:t>www.youtube.com/watch?v=I9hdkDTaQWU</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15</a:t>
            </a:fld>
            <a:endParaRPr lang="en-US" dirty="0"/>
          </a:p>
        </p:txBody>
      </p:sp>
    </p:spTree>
    <p:custDataLst>
      <p:tags r:id="rId1"/>
    </p:custDataLst>
    <p:extLst>
      <p:ext uri="{BB962C8B-B14F-4D97-AF65-F5344CB8AC3E}">
        <p14:creationId xmlns:p14="http://schemas.microsoft.com/office/powerpoint/2010/main" val="343335047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Is Binge Drinking Really a Problem? </a:t>
            </a:r>
            <a:endParaRPr lang="en-US" b="1" dirty="0">
              <a:solidFill>
                <a:schemeClr val="bg1"/>
              </a:solidFill>
            </a:endParaRPr>
          </a:p>
        </p:txBody>
      </p:sp>
      <p:sp>
        <p:nvSpPr>
          <p:cNvPr id="5" name="Content Placeholder 4"/>
          <p:cNvSpPr>
            <a:spLocks noGrp="1"/>
          </p:cNvSpPr>
          <p:nvPr>
            <p:ph idx="1"/>
          </p:nvPr>
        </p:nvSpPr>
        <p:spPr/>
        <p:txBody>
          <a:bodyPr/>
          <a:lstStyle/>
          <a:p>
            <a:r>
              <a:rPr lang="en-US" b="1" dirty="0" smtClean="0">
                <a:solidFill>
                  <a:schemeClr val="bg1"/>
                </a:solidFill>
              </a:rPr>
              <a:t>Video: </a:t>
            </a:r>
            <a:r>
              <a:rPr lang="en-US" b="1" u="sng" dirty="0" smtClean="0">
                <a:solidFill>
                  <a:schemeClr val="bg1"/>
                </a:solidFill>
                <a:hlinkClick r:id="rId3"/>
              </a:rPr>
              <a:t>https://www.youtube.com/watch?v=1n0LpXwtN0w</a:t>
            </a:r>
            <a:r>
              <a:rPr lang="en-US" b="1" dirty="0">
                <a:solidFill>
                  <a:schemeClr val="bg1"/>
                </a:solidFill>
              </a:rPr>
              <a:t> </a:t>
            </a:r>
            <a:endParaRPr lang="en-US" b="1" dirty="0" smtClean="0">
              <a:solidFill>
                <a:schemeClr val="bg1"/>
              </a:solidFill>
            </a:endParaRPr>
          </a:p>
          <a:p>
            <a:r>
              <a:rPr lang="en-US" b="1" dirty="0" smtClean="0">
                <a:solidFill>
                  <a:schemeClr val="bg1"/>
                </a:solidFill>
              </a:rPr>
              <a:t>“PBS reports on a real drug problem college drinking.”   PBS </a:t>
            </a:r>
            <a:r>
              <a:rPr lang="en-US" b="1" dirty="0" err="1" smtClean="0">
                <a:solidFill>
                  <a:schemeClr val="bg1"/>
                </a:solidFill>
              </a:rPr>
              <a:t>Newshour</a:t>
            </a:r>
            <a:r>
              <a:rPr lang="en-US" b="1" dirty="0" smtClean="0">
                <a:solidFill>
                  <a:schemeClr val="bg1"/>
                </a:solidFill>
              </a:rPr>
              <a:t>.  January 16, 2015.  For use with the discussion of binge drinking. (Time 8:45)</a:t>
            </a:r>
          </a:p>
          <a:p>
            <a:endParaRPr lang="en-US" dirty="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16</a:t>
            </a:fld>
            <a:endParaRPr lang="en-US" dirty="0"/>
          </a:p>
        </p:txBody>
      </p:sp>
    </p:spTree>
    <p:extLst>
      <p:ext uri="{BB962C8B-B14F-4D97-AF65-F5344CB8AC3E}">
        <p14:creationId xmlns:p14="http://schemas.microsoft.com/office/powerpoint/2010/main" val="12062517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solidFill>
                  <a:schemeClr val="bg1"/>
                </a:solidFill>
              </a:rPr>
              <a:t>D</a:t>
            </a:r>
            <a:r>
              <a:rPr lang="en-US" b="1" dirty="0" smtClean="0">
                <a:solidFill>
                  <a:schemeClr val="bg1"/>
                </a:solidFill>
              </a:rPr>
              <a:t>istracted Driving</a:t>
            </a:r>
            <a:endParaRPr lang="en-US" b="1" dirty="0">
              <a:solidFill>
                <a:schemeClr val="bg1"/>
              </a:solidFill>
            </a:endParaRPr>
          </a:p>
        </p:txBody>
      </p:sp>
      <p:sp>
        <p:nvSpPr>
          <p:cNvPr id="6" name="Subtitle 4"/>
          <p:cNvSpPr>
            <a:spLocks noGrp="1"/>
          </p:cNvSpPr>
          <p:nvPr>
            <p:ph idx="1"/>
          </p:nvPr>
        </p:nvSpPr>
        <p:spPr/>
        <p:txBody>
          <a:bodyPr>
            <a:normAutofit/>
          </a:bodyPr>
          <a:lstStyle/>
          <a:p>
            <a:r>
              <a:rPr lang="en-US" b="1" dirty="0" smtClean="0">
                <a:solidFill>
                  <a:schemeClr val="bg1"/>
                </a:solidFill>
              </a:rPr>
              <a:t>Who thinks it’s a problem?</a:t>
            </a:r>
          </a:p>
          <a:p>
            <a:r>
              <a:rPr lang="en-US" b="1" dirty="0" smtClean="0">
                <a:solidFill>
                  <a:schemeClr val="bg1"/>
                </a:solidFill>
              </a:rPr>
              <a:t>What operational measures to use?</a:t>
            </a:r>
          </a:p>
          <a:p>
            <a:r>
              <a:rPr lang="en-US" b="1" dirty="0" smtClean="0">
                <a:solidFill>
                  <a:schemeClr val="bg1"/>
                </a:solidFill>
              </a:rPr>
              <a:t>Video:</a:t>
            </a:r>
            <a:r>
              <a:rPr lang="en-US" b="1" dirty="0" smtClean="0">
                <a:solidFill>
                  <a:srgbClr val="002060"/>
                </a:solidFill>
              </a:rPr>
              <a:t> </a:t>
            </a:r>
            <a:r>
              <a:rPr lang="en-US" b="1" u="sng" dirty="0" smtClean="0">
                <a:solidFill>
                  <a:srgbClr val="002060"/>
                </a:solidFill>
                <a:hlinkClick r:id="rId4"/>
              </a:rPr>
              <a:t>https://www.youtube.com/watch?v=95PwCpFI4t8</a:t>
            </a:r>
            <a:r>
              <a:rPr lang="en-US" b="1" dirty="0">
                <a:solidFill>
                  <a:srgbClr val="002060"/>
                </a:solidFill>
              </a:rPr>
              <a:t> </a:t>
            </a:r>
          </a:p>
          <a:p>
            <a:endParaRPr lang="en-US" b="1" dirty="0">
              <a:solidFill>
                <a:srgbClr val="002060"/>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17</a:t>
            </a:fld>
            <a:endParaRPr lang="en-US" dirty="0"/>
          </a:p>
        </p:txBody>
      </p:sp>
    </p:spTree>
    <p:custDataLst>
      <p:tags r:id="rId1"/>
    </p:custDataLst>
    <p:extLst>
      <p:ext uri="{BB962C8B-B14F-4D97-AF65-F5344CB8AC3E}">
        <p14:creationId xmlns:p14="http://schemas.microsoft.com/office/powerpoint/2010/main" val="25431910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Texting While Driving: Court Decision in Massachusetts</a:t>
            </a:r>
            <a:endParaRPr lang="en-US" b="1" dirty="0">
              <a:solidFill>
                <a:schemeClr val="bg1"/>
              </a:solidFill>
            </a:endParaRPr>
          </a:p>
        </p:txBody>
      </p:sp>
      <p:sp>
        <p:nvSpPr>
          <p:cNvPr id="5" name="Content Placeholder 4"/>
          <p:cNvSpPr>
            <a:spLocks noGrp="1"/>
          </p:cNvSpPr>
          <p:nvPr>
            <p:ph idx="1"/>
          </p:nvPr>
        </p:nvSpPr>
        <p:spPr/>
        <p:txBody>
          <a:bodyPr>
            <a:normAutofit/>
          </a:bodyPr>
          <a:lstStyle/>
          <a:p>
            <a:pPr lvl="0"/>
            <a:r>
              <a:rPr lang="en-US" sz="3200" b="1" dirty="0" smtClean="0">
                <a:solidFill>
                  <a:schemeClr val="bg1"/>
                </a:solidFill>
              </a:rPr>
              <a:t>Video: </a:t>
            </a:r>
            <a:r>
              <a:rPr lang="en-US" sz="3200" b="1" u="sng" dirty="0" smtClean="0">
                <a:solidFill>
                  <a:schemeClr val="bg1"/>
                </a:solidFill>
                <a:hlinkClick r:id="rId3"/>
              </a:rPr>
              <a:t>https://www.youtube.com/watch?v=nR82z0tzMdc</a:t>
            </a:r>
            <a:endParaRPr lang="en-US" sz="3200" b="1" dirty="0" smtClean="0">
              <a:solidFill>
                <a:schemeClr val="bg1"/>
              </a:solidFill>
            </a:endParaRPr>
          </a:p>
          <a:p>
            <a:pPr lvl="0"/>
            <a:r>
              <a:rPr lang="en-US" sz="2800" b="1" dirty="0" smtClean="0">
                <a:solidFill>
                  <a:schemeClr val="bg1"/>
                </a:solidFill>
              </a:rPr>
              <a:t>“Texting Teen Driver Convicted of Homicide.”  June 6, 2012. ABC News story about a homicide due to texting while driving.  (Time: 2:53)</a:t>
            </a: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4" name="Slide Number Placeholder 3"/>
          <p:cNvSpPr>
            <a:spLocks noGrp="1"/>
          </p:cNvSpPr>
          <p:nvPr>
            <p:ph type="sldNum" sz="quarter" idx="12"/>
          </p:nvPr>
        </p:nvSpPr>
        <p:spPr/>
        <p:txBody>
          <a:bodyPr/>
          <a:lstStyle/>
          <a:p>
            <a:fld id="{35100B4B-F5D2-44DD-9A19-A980681504E0}" type="slidenum">
              <a:rPr lang="en-US" smtClean="0"/>
              <a:pPr/>
              <a:t>18</a:t>
            </a:fld>
            <a:endParaRPr lang="en-US" dirty="0"/>
          </a:p>
        </p:txBody>
      </p:sp>
    </p:spTree>
    <p:extLst>
      <p:ext uri="{BB962C8B-B14F-4D97-AF65-F5344CB8AC3E}">
        <p14:creationId xmlns:p14="http://schemas.microsoft.com/office/powerpoint/2010/main" val="2385406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algn="l" eaLnBrk="1" hangingPunct="1">
              <a:defRPr/>
            </a:pPr>
            <a:r>
              <a:rPr lang="en-US" b="1" dirty="0" smtClean="0">
                <a:solidFill>
                  <a:schemeClr val="bg1"/>
                </a:solidFill>
              </a:rPr>
              <a:t>Information Sources</a:t>
            </a:r>
            <a:endParaRPr lang="en-US" b="1" dirty="0">
              <a:solidFill>
                <a:schemeClr val="bg1"/>
              </a:solidFill>
            </a:endParaRPr>
          </a:p>
        </p:txBody>
      </p:sp>
      <p:sp>
        <p:nvSpPr>
          <p:cNvPr id="6147" name="Rectangle 3"/>
          <p:cNvSpPr>
            <a:spLocks noGrp="1" noChangeArrowheads="1"/>
          </p:cNvSpPr>
          <p:nvPr>
            <p:ph idx="1"/>
          </p:nvPr>
        </p:nvSpPr>
        <p:spPr>
          <a:xfrm>
            <a:off x="840000" y="1524000"/>
            <a:ext cx="7675350" cy="4351338"/>
          </a:xfrm>
        </p:spPr>
        <p:txBody>
          <a:bodyPr>
            <a:noAutofit/>
          </a:bodyPr>
          <a:lstStyle/>
          <a:p>
            <a:pPr eaLnBrk="1" hangingPunct="1">
              <a:lnSpc>
                <a:spcPct val="90000"/>
              </a:lnSpc>
              <a:defRPr/>
            </a:pPr>
            <a:r>
              <a:rPr lang="en-US" sz="2800" b="1" dirty="0" smtClean="0">
                <a:solidFill>
                  <a:schemeClr val="bg1"/>
                </a:solidFill>
              </a:rPr>
              <a:t>Secondary sources</a:t>
            </a:r>
            <a:endParaRPr lang="en-US" sz="2800" b="1" dirty="0">
              <a:solidFill>
                <a:schemeClr val="bg1"/>
              </a:solidFill>
            </a:endParaRPr>
          </a:p>
          <a:p>
            <a:pPr lvl="1">
              <a:defRPr/>
            </a:pPr>
            <a:r>
              <a:rPr lang="en-US" sz="2600" dirty="0">
                <a:solidFill>
                  <a:schemeClr val="bg1"/>
                </a:solidFill>
              </a:rPr>
              <a:t>Government agency sites </a:t>
            </a:r>
          </a:p>
          <a:p>
            <a:pPr lvl="1">
              <a:lnSpc>
                <a:spcPct val="90000"/>
              </a:lnSpc>
              <a:defRPr/>
            </a:pPr>
            <a:r>
              <a:rPr lang="en-US" sz="2600" dirty="0" smtClean="0">
                <a:solidFill>
                  <a:schemeClr val="bg1"/>
                </a:solidFill>
                <a:hlinkClick r:id="rId4"/>
              </a:rPr>
              <a:t>Census</a:t>
            </a:r>
            <a:endParaRPr lang="en-US" sz="2600" dirty="0" smtClean="0">
              <a:solidFill>
                <a:schemeClr val="bg1"/>
              </a:solidFill>
            </a:endParaRPr>
          </a:p>
          <a:p>
            <a:pPr lvl="1">
              <a:lnSpc>
                <a:spcPct val="90000"/>
              </a:lnSpc>
              <a:defRPr/>
            </a:pPr>
            <a:r>
              <a:rPr lang="en-US" sz="2600" dirty="0" smtClean="0">
                <a:solidFill>
                  <a:schemeClr val="bg1"/>
                </a:solidFill>
                <a:hlinkClick r:id="rId5"/>
              </a:rPr>
              <a:t>FedStats</a:t>
            </a:r>
            <a:r>
              <a:rPr lang="en-US" sz="2600" dirty="0" smtClean="0">
                <a:solidFill>
                  <a:schemeClr val="bg1"/>
                </a:solidFill>
              </a:rPr>
              <a:t> </a:t>
            </a:r>
          </a:p>
          <a:p>
            <a:pPr lvl="1">
              <a:defRPr/>
            </a:pPr>
            <a:r>
              <a:rPr lang="en-US" sz="2600" dirty="0" smtClean="0">
                <a:solidFill>
                  <a:schemeClr val="bg1"/>
                </a:solidFill>
                <a:hlinkClick r:id="rId6"/>
              </a:rPr>
              <a:t>Women’s Health Data</a:t>
            </a:r>
            <a:endParaRPr lang="en-US" sz="2600" dirty="0" smtClean="0">
              <a:solidFill>
                <a:schemeClr val="bg1"/>
              </a:solidFill>
            </a:endParaRPr>
          </a:p>
          <a:p>
            <a:pPr lvl="1">
              <a:defRPr/>
            </a:pPr>
            <a:r>
              <a:rPr lang="en-US" sz="2600" dirty="0" smtClean="0">
                <a:solidFill>
                  <a:schemeClr val="bg1"/>
                </a:solidFill>
                <a:hlinkClick r:id="rId7"/>
              </a:rPr>
              <a:t>Crime Statistics</a:t>
            </a:r>
            <a:endParaRPr lang="en-US" sz="2600" dirty="0" smtClean="0">
              <a:solidFill>
                <a:schemeClr val="bg1"/>
              </a:solidFill>
            </a:endParaRPr>
          </a:p>
          <a:p>
            <a:pPr lvl="1">
              <a:lnSpc>
                <a:spcPct val="90000"/>
              </a:lnSpc>
              <a:defRPr/>
            </a:pPr>
            <a:r>
              <a:rPr lang="en-US" sz="2600" dirty="0" smtClean="0">
                <a:solidFill>
                  <a:schemeClr val="bg1"/>
                </a:solidFill>
              </a:rPr>
              <a:t>Think tanks</a:t>
            </a:r>
            <a:r>
              <a:rPr lang="en-US" sz="2600" dirty="0" smtClean="0">
                <a:solidFill>
                  <a:schemeClr val="bg1"/>
                </a:solidFill>
                <a:latin typeface="Times New Roman" panose="02020603050405020304" pitchFamily="18" charset="0"/>
                <a:cs typeface="Times New Roman" panose="02020603050405020304" pitchFamily="18" charset="0"/>
              </a:rPr>
              <a:t>—</a:t>
            </a:r>
            <a:r>
              <a:rPr lang="en-US" sz="2600" dirty="0" smtClean="0">
                <a:solidFill>
                  <a:schemeClr val="bg1"/>
                </a:solidFill>
              </a:rPr>
              <a:t>studies and reports</a:t>
            </a:r>
          </a:p>
          <a:p>
            <a:pPr lvl="1">
              <a:lnSpc>
                <a:spcPct val="90000"/>
              </a:lnSpc>
              <a:defRPr/>
            </a:pPr>
            <a:endParaRPr lang="en-US" sz="2400" b="1" dirty="0" smtClean="0">
              <a:solidFill>
                <a:schemeClr val="bg1"/>
              </a:solidFill>
            </a:endParaRPr>
          </a:p>
          <a:p>
            <a:pPr>
              <a:lnSpc>
                <a:spcPct val="90000"/>
              </a:lnSpc>
              <a:defRPr/>
            </a:pPr>
            <a:r>
              <a:rPr lang="en-US" sz="2800" b="1" dirty="0" smtClean="0">
                <a:solidFill>
                  <a:schemeClr val="bg1"/>
                </a:solidFill>
              </a:rPr>
              <a:t>Primary sources</a:t>
            </a:r>
          </a:p>
          <a:p>
            <a:pPr lvl="1">
              <a:lnSpc>
                <a:spcPct val="90000"/>
              </a:lnSpc>
              <a:defRPr/>
            </a:pPr>
            <a:r>
              <a:rPr lang="en-US" sz="2600" dirty="0" smtClean="0">
                <a:solidFill>
                  <a:schemeClr val="bg1"/>
                </a:solidFill>
              </a:rPr>
              <a:t>New research collected to study the issue</a:t>
            </a:r>
          </a:p>
          <a:p>
            <a:pPr lvl="1">
              <a:lnSpc>
                <a:spcPct val="90000"/>
              </a:lnSpc>
              <a:defRPr/>
            </a:pPr>
            <a:r>
              <a:rPr lang="en-US" sz="2600" dirty="0" smtClean="0">
                <a:solidFill>
                  <a:schemeClr val="bg1"/>
                </a:solidFill>
              </a:rPr>
              <a:t>Surveys, observations, interviews</a:t>
            </a:r>
          </a:p>
          <a:p>
            <a:pPr eaLnBrk="1" hangingPunct="1">
              <a:lnSpc>
                <a:spcPct val="90000"/>
              </a:lnSpc>
              <a:buFont typeface="Wingdings" pitchFamily="2" charset="2"/>
              <a:buNone/>
              <a:defRPr/>
            </a:pPr>
            <a:endParaRPr lang="en-US" sz="3200" dirty="0"/>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19</a:t>
            </a:fld>
            <a:endParaRPr lang="en-US" dirty="0"/>
          </a:p>
        </p:txBody>
      </p:sp>
    </p:spTree>
    <p:custDataLst>
      <p:tags r:id="rId1"/>
    </p:custDataLst>
    <p:extLst>
      <p:ext uri="{BB962C8B-B14F-4D97-AF65-F5344CB8AC3E}">
        <p14:creationId xmlns:p14="http://schemas.microsoft.com/office/powerpoint/2010/main" val="1586418235"/>
      </p:ext>
    </p:extLst>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b="1" dirty="0" smtClean="0">
                <a:solidFill>
                  <a:schemeClr val="bg1"/>
                </a:solidFill>
              </a:rPr>
              <a:t>Evaluating the Quality of Information</a:t>
            </a:r>
            <a:endParaRPr lang="en-US" b="1" dirty="0">
              <a:solidFill>
                <a:schemeClr val="bg1"/>
              </a:solidFill>
            </a:endParaRPr>
          </a:p>
        </p:txBody>
      </p:sp>
      <p:sp>
        <p:nvSpPr>
          <p:cNvPr id="3" name="Content Placeholder 2"/>
          <p:cNvSpPr>
            <a:spLocks noGrp="1"/>
          </p:cNvSpPr>
          <p:nvPr>
            <p:ph idx="1"/>
          </p:nvPr>
        </p:nvSpPr>
        <p:spPr/>
        <p:txBody>
          <a:bodyPr>
            <a:normAutofit fontScale="92500" lnSpcReduction="10000"/>
          </a:bodyPr>
          <a:lstStyle/>
          <a:p>
            <a:pPr>
              <a:defRPr/>
            </a:pPr>
            <a:r>
              <a:rPr lang="en-US" sz="3600" b="1" dirty="0" smtClean="0">
                <a:solidFill>
                  <a:schemeClr val="bg1"/>
                </a:solidFill>
              </a:rPr>
              <a:t>Who produced the information? </a:t>
            </a:r>
          </a:p>
          <a:p>
            <a:pPr lvl="1">
              <a:defRPr/>
            </a:pPr>
            <a:r>
              <a:rPr lang="en-US" b="1" dirty="0" smtClean="0">
                <a:solidFill>
                  <a:schemeClr val="bg1"/>
                </a:solidFill>
              </a:rPr>
              <a:t>Most credible types?</a:t>
            </a:r>
          </a:p>
          <a:p>
            <a:pPr>
              <a:defRPr/>
            </a:pPr>
            <a:r>
              <a:rPr lang="en-US" sz="3600" b="1" dirty="0" smtClean="0">
                <a:solidFill>
                  <a:schemeClr val="bg1"/>
                </a:solidFill>
              </a:rPr>
              <a:t>What is the bias of your source?  Persuasive?</a:t>
            </a:r>
          </a:p>
          <a:p>
            <a:pPr>
              <a:defRPr/>
            </a:pPr>
            <a:r>
              <a:rPr lang="en-US" sz="3600" b="1" dirty="0" smtClean="0">
                <a:solidFill>
                  <a:schemeClr val="bg1"/>
                </a:solidFill>
              </a:rPr>
              <a:t>How objective is the information (more than one side presented)? </a:t>
            </a:r>
          </a:p>
          <a:p>
            <a:pPr>
              <a:defRPr/>
            </a:pPr>
            <a:r>
              <a:rPr lang="en-US" sz="3600" b="1" dirty="0" smtClean="0">
                <a:solidFill>
                  <a:schemeClr val="bg1"/>
                </a:solidFill>
              </a:rPr>
              <a:t>Transparency of methods</a:t>
            </a:r>
            <a:r>
              <a:rPr lang="en-US" sz="3600" b="1" dirty="0" smtClean="0">
                <a:solidFill>
                  <a:schemeClr val="bg1"/>
                </a:solidFill>
                <a:latin typeface="Times New Roman" panose="02020603050405020304" pitchFamily="18" charset="0"/>
                <a:cs typeface="Times New Roman" panose="02020603050405020304" pitchFamily="18" charset="0"/>
              </a:rPr>
              <a:t>—</a:t>
            </a:r>
            <a:r>
              <a:rPr lang="en-US" sz="3600" b="1" dirty="0" smtClean="0">
                <a:solidFill>
                  <a:schemeClr val="bg1"/>
                </a:solidFill>
              </a:rPr>
              <a:t>author’s name, sources, other info shared</a:t>
            </a:r>
          </a:p>
          <a:p>
            <a:pPr>
              <a:defRPr/>
            </a:pPr>
            <a:r>
              <a:rPr lang="en-US" sz="3600" b="1" dirty="0" smtClean="0">
                <a:solidFill>
                  <a:schemeClr val="bg1"/>
                </a:solidFill>
              </a:rPr>
              <a:t>Date</a:t>
            </a:r>
          </a:p>
          <a:p>
            <a:pPr lvl="1" eaLnBrk="1" hangingPunct="1">
              <a:buNone/>
              <a:defRPr/>
            </a:pPr>
            <a:endParaRPr lang="en-US" sz="2400" dirty="0" smtClean="0"/>
          </a:p>
          <a:p>
            <a:pPr eaLnBrk="1" hangingPunct="1">
              <a:defRPr/>
            </a:pPr>
            <a:endParaRPr lang="en-US" sz="2800" dirty="0" smtClean="0"/>
          </a:p>
          <a:p>
            <a:pPr eaLnBrk="1" hangingPunct="1">
              <a:defRPr/>
            </a:pPr>
            <a:endParaRPr lang="en-US" dirty="0" smtClean="0"/>
          </a:p>
          <a:p>
            <a:pPr eaLnBrk="1" hangingPunct="1">
              <a:defRPr/>
            </a:pPr>
            <a:endParaRPr lang="en-US" dirty="0"/>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20</a:t>
            </a:fld>
            <a:endParaRPr lang="en-US" dirty="0"/>
          </a:p>
        </p:txBody>
      </p:sp>
    </p:spTree>
    <p:custDataLst>
      <p:tags r:id="rId1"/>
    </p:custDataLst>
    <p:extLst>
      <p:ext uri="{BB962C8B-B14F-4D97-AF65-F5344CB8AC3E}">
        <p14:creationId xmlns:p14="http://schemas.microsoft.com/office/powerpoint/2010/main" val="326572477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600" b="1" dirty="0" smtClean="0">
                <a:solidFill>
                  <a:schemeClr val="bg1"/>
                </a:solidFill>
              </a:rPr>
              <a:t>What Policies Should Be Developed?  </a:t>
            </a:r>
            <a:endParaRPr lang="en-US" sz="4600" b="1" dirty="0">
              <a:solidFill>
                <a:schemeClr val="bg1"/>
              </a:solidFill>
            </a:endParaRPr>
          </a:p>
        </p:txBody>
      </p:sp>
      <p:sp>
        <p:nvSpPr>
          <p:cNvPr id="6" name="Subtitle 5"/>
          <p:cNvSpPr>
            <a:spLocks noGrp="1"/>
          </p:cNvSpPr>
          <p:nvPr>
            <p:ph idx="1"/>
          </p:nvPr>
        </p:nvSpPr>
        <p:spPr/>
        <p:txBody>
          <a:bodyPr>
            <a:noAutofit/>
          </a:bodyPr>
          <a:lstStyle/>
          <a:p>
            <a:r>
              <a:rPr lang="en-US" b="1" dirty="0" smtClean="0">
                <a:solidFill>
                  <a:schemeClr val="bg1"/>
                </a:solidFill>
              </a:rPr>
              <a:t>Set goals</a:t>
            </a:r>
          </a:p>
          <a:p>
            <a:r>
              <a:rPr lang="en-US" b="1" dirty="0" smtClean="0">
                <a:solidFill>
                  <a:schemeClr val="bg1"/>
                </a:solidFill>
              </a:rPr>
              <a:t>Construct alternatives</a:t>
            </a:r>
            <a:endParaRPr lang="en-US" b="1"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21</a:t>
            </a:fld>
            <a:endParaRPr lang="en-US" dirty="0"/>
          </a:p>
        </p:txBody>
      </p:sp>
    </p:spTree>
    <p:extLst>
      <p:ext uri="{BB962C8B-B14F-4D97-AF65-F5344CB8AC3E}">
        <p14:creationId xmlns:p14="http://schemas.microsoft.com/office/powerpoint/2010/main" val="3748631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solidFill>
                  <a:schemeClr val="bg1"/>
                </a:solidFill>
              </a:rPr>
              <a:t>What Policy Outcomes Need to Be Attained? Set Goals</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Reduce the number of people with undocumented status</a:t>
            </a:r>
          </a:p>
          <a:p>
            <a:r>
              <a:rPr lang="en-US" sz="3200" b="1" dirty="0" smtClean="0">
                <a:solidFill>
                  <a:schemeClr val="bg1"/>
                </a:solidFill>
              </a:rPr>
              <a:t>Improve </a:t>
            </a:r>
            <a:r>
              <a:rPr lang="en-US" sz="3200" b="1" dirty="0">
                <a:solidFill>
                  <a:schemeClr val="bg1"/>
                </a:solidFill>
              </a:rPr>
              <a:t>highway </a:t>
            </a:r>
            <a:r>
              <a:rPr lang="en-US" sz="3200" b="1" dirty="0" smtClean="0">
                <a:solidFill>
                  <a:schemeClr val="bg1"/>
                </a:solidFill>
              </a:rPr>
              <a:t>safety</a:t>
            </a:r>
          </a:p>
          <a:p>
            <a:r>
              <a:rPr lang="en-US" sz="3200" b="1" dirty="0" smtClean="0">
                <a:solidFill>
                  <a:schemeClr val="bg1"/>
                </a:solidFill>
              </a:rPr>
              <a:t>Reduce binge drinking by college students</a:t>
            </a:r>
          </a:p>
          <a:p>
            <a:r>
              <a:rPr lang="en-US" sz="3200" b="1" dirty="0" smtClean="0">
                <a:solidFill>
                  <a:schemeClr val="bg1"/>
                </a:solidFill>
              </a:rPr>
              <a:t>Reduce accidents caused by distracted driving</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22</a:t>
            </a:fld>
            <a:endParaRPr lang="en-US" dirty="0"/>
          </a:p>
        </p:txBody>
      </p:sp>
    </p:spTree>
    <p:extLst>
      <p:ext uri="{BB962C8B-B14F-4D97-AF65-F5344CB8AC3E}">
        <p14:creationId xmlns:p14="http://schemas.microsoft.com/office/powerpoint/2010/main" val="2446246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l" eaLnBrk="1" hangingPunct="1">
              <a:defRPr/>
            </a:pPr>
            <a:r>
              <a:rPr lang="en-US" b="1" dirty="0" smtClean="0">
                <a:solidFill>
                  <a:schemeClr val="bg1"/>
                </a:solidFill>
              </a:rPr>
              <a:t>Wrap-Up</a:t>
            </a:r>
            <a:endParaRPr lang="en-US" b="1" dirty="0">
              <a:solidFill>
                <a:schemeClr val="bg1"/>
              </a:solidFill>
            </a:endParaRPr>
          </a:p>
        </p:txBody>
      </p:sp>
      <p:sp>
        <p:nvSpPr>
          <p:cNvPr id="10243" name="Rectangle 3"/>
          <p:cNvSpPr>
            <a:spLocks noGrp="1" noChangeArrowheads="1"/>
          </p:cNvSpPr>
          <p:nvPr>
            <p:ph idx="1"/>
          </p:nvPr>
        </p:nvSpPr>
        <p:spPr/>
        <p:txBody>
          <a:bodyPr>
            <a:noAutofit/>
          </a:bodyPr>
          <a:lstStyle/>
          <a:p>
            <a:pPr>
              <a:defRPr/>
            </a:pPr>
            <a:r>
              <a:rPr lang="en-US" sz="2800" b="1" dirty="0" smtClean="0">
                <a:solidFill>
                  <a:schemeClr val="bg1"/>
                </a:solidFill>
              </a:rPr>
              <a:t>Policy analysis moves from defining and measuring problems to studying solutions</a:t>
            </a:r>
          </a:p>
          <a:p>
            <a:pPr>
              <a:defRPr/>
            </a:pPr>
            <a:r>
              <a:rPr lang="en-US" sz="2800" b="1" dirty="0" smtClean="0">
                <a:solidFill>
                  <a:schemeClr val="bg1"/>
                </a:solidFill>
              </a:rPr>
              <a:t>Problem analysis collects data on scope and trends from general followed by more </a:t>
            </a:r>
            <a:r>
              <a:rPr lang="en-US" sz="2800" b="1" smtClean="0">
                <a:solidFill>
                  <a:schemeClr val="bg1"/>
                </a:solidFill>
              </a:rPr>
              <a:t>specific </a:t>
            </a:r>
            <a:r>
              <a:rPr lang="en-US" sz="2800" b="1" smtClean="0">
                <a:solidFill>
                  <a:schemeClr val="bg1"/>
                </a:solidFill>
              </a:rPr>
              <a:t>sources</a:t>
            </a:r>
            <a:endParaRPr lang="en-US" sz="2800" b="1" dirty="0" smtClean="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23</a:t>
            </a:fld>
            <a:endParaRPr lang="en-US" dirty="0"/>
          </a:p>
        </p:txBody>
      </p:sp>
    </p:spTree>
    <p:custDataLst>
      <p:tags r:id="rId1"/>
    </p:custDataLst>
    <p:extLst>
      <p:ext uri="{BB962C8B-B14F-4D97-AF65-F5344CB8AC3E}">
        <p14:creationId xmlns:p14="http://schemas.microsoft.com/office/powerpoint/2010/main" val="123318841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TASKPANEKEY" val="74072442-7b1f-4ef4-b42c-91337cb3e4f8"/>
  <p:tag name="POWERPOINTVERSION" val="14.0"/>
  <p:tag name="TPFULLVERSION" val="4.3.2.1178"/>
  <p:tag name="ISPRING_RESOURCE_PATHS_HASH_PRESENTER" val="bed4ec59d86499af9a8459c4e8f3ed5e7de61f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 name="COUNTDOWNSOUND" val="(Non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1_Depth">
  <a:themeElements>
    <a:clrScheme name="Custom 4">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2_Depth">
  <a:themeElements>
    <a:clrScheme name="Custom 3">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TC104033923[[fn=Depth]]</Template>
  <TotalTime>10517656</TotalTime>
  <Pages>10</Pages>
  <Words>1259</Words>
  <Application>Microsoft Office PowerPoint</Application>
  <PresentationFormat>On-screen Show (4:3)</PresentationFormat>
  <Paragraphs>188</Paragraphs>
  <Slides>23</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Corbel</vt:lpstr>
      <vt:lpstr>Times New Roman</vt:lpstr>
      <vt:lpstr>Wingdings</vt:lpstr>
      <vt:lpstr>1_Depth</vt:lpstr>
      <vt:lpstr>2_Depth</vt:lpstr>
      <vt:lpstr>PowerPoint Presentation</vt:lpstr>
      <vt:lpstr>Introduction </vt:lpstr>
      <vt:lpstr>Alabama’s Immigration Law</vt:lpstr>
      <vt:lpstr>What’s Involved in Policy Analysis?</vt:lpstr>
      <vt:lpstr>Review:  Steps in Policy Analysis Process</vt:lpstr>
      <vt:lpstr>How Do Policy Makers Analyze a Problem? </vt:lpstr>
      <vt:lpstr>A Good First Step in Policy Analysis:  Understand the Nature of the Problem</vt:lpstr>
      <vt:lpstr>Components of Problem Analysis (Overview)</vt:lpstr>
      <vt:lpstr>Define the Problem and Determine How to Measure It</vt:lpstr>
      <vt:lpstr>Document the Extent or Magnitude</vt:lpstr>
      <vt:lpstr>What’s Causing This Problem? </vt:lpstr>
      <vt:lpstr>Problem Analysis</vt:lpstr>
      <vt:lpstr>Unemployment</vt:lpstr>
      <vt:lpstr>Student Debt</vt:lpstr>
      <vt:lpstr>Binge Drinking</vt:lpstr>
      <vt:lpstr>Is Binge Drinking Really a Problem? </vt:lpstr>
      <vt:lpstr>Distracted Driving</vt:lpstr>
      <vt:lpstr>Texting While Driving: Court Decision in Massachusetts</vt:lpstr>
      <vt:lpstr>Information Sources</vt:lpstr>
      <vt:lpstr>Evaluating the Quality of Information</vt:lpstr>
      <vt:lpstr>What Policies Should Be Developed?  </vt:lpstr>
      <vt:lpstr>What Policy Outcomes Need to Be Attained? Set Goals</vt:lpstr>
      <vt:lpstr>Wrap-Up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Public Policy</dc:title>
  <dc:subject>Introduction</dc:subject>
  <dc:creator>CIT</dc:creator>
  <cp:lastModifiedBy>GABLER_CHRISTINA</cp:lastModifiedBy>
  <cp:revision>500</cp:revision>
  <cp:lastPrinted>1601-01-01T00:00:00Z</cp:lastPrinted>
  <dcterms:created xsi:type="dcterms:W3CDTF">2017-03-26T21:50:50Z</dcterms:created>
  <dcterms:modified xsi:type="dcterms:W3CDTF">2018-08-13T21:32:17Z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furlongs@uwgb.edu</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W:\POLICY\OUTLINES</vt:lpwstr>
  </property>
</Properties>
</file>